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26"/>
  </p:notesMasterIdLst>
  <p:handoutMasterIdLst>
    <p:handoutMasterId r:id="rId27"/>
  </p:handoutMasterIdLst>
  <p:sldIdLst>
    <p:sldId id="309" r:id="rId2"/>
    <p:sldId id="384" r:id="rId3"/>
    <p:sldId id="395" r:id="rId4"/>
    <p:sldId id="399" r:id="rId5"/>
    <p:sldId id="405" r:id="rId6"/>
    <p:sldId id="404" r:id="rId7"/>
    <p:sldId id="400" r:id="rId8"/>
    <p:sldId id="313" r:id="rId9"/>
    <p:sldId id="330" r:id="rId10"/>
    <p:sldId id="402" r:id="rId11"/>
    <p:sldId id="334" r:id="rId12"/>
    <p:sldId id="335" r:id="rId13"/>
    <p:sldId id="369" r:id="rId14"/>
    <p:sldId id="378" r:id="rId15"/>
    <p:sldId id="380" r:id="rId16"/>
    <p:sldId id="377" r:id="rId17"/>
    <p:sldId id="387" r:id="rId18"/>
    <p:sldId id="389" r:id="rId19"/>
    <p:sldId id="391" r:id="rId20"/>
    <p:sldId id="392" r:id="rId21"/>
    <p:sldId id="394" r:id="rId22"/>
    <p:sldId id="403" r:id="rId23"/>
    <p:sldId id="398" r:id="rId24"/>
    <p:sldId id="39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2" autoAdjust="0"/>
    <p:restoredTop sz="71048" autoAdjust="0"/>
  </p:normalViewPr>
  <p:slideViewPr>
    <p:cSldViewPr>
      <p:cViewPr>
        <p:scale>
          <a:sx n="70" d="100"/>
          <a:sy n="70" d="100"/>
        </p:scale>
        <p:origin x="-1134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356379-9DC1-47A1-9BE2-DE2E92AF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236DF3-38A6-4069-99E1-585924F9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1.Efektif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</a:t>
            </a:r>
            <a:r>
              <a:rPr lang="en-US" sz="1200" b="1" dirty="0" smtClean="0"/>
              <a:t> P</a:t>
            </a:r>
            <a:r>
              <a:rPr lang="id-ID" sz="1200" b="1" dirty="0" smtClean="0"/>
              <a:t>enataan sistem manajemen dan proses kerja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dalam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pemerintahan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36DF3-38A6-4069-99E1-585924F93A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a.aspek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berkaitan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prioritas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inisiatif</a:t>
            </a:r>
            <a:r>
              <a:rPr lang="en-US" sz="1200" dirty="0" smtClean="0"/>
              <a:t> </a:t>
            </a:r>
            <a:r>
              <a:rPr lang="en-US" sz="1200" dirty="0" err="1" smtClean="0"/>
              <a:t>negara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mengantisipasi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memanfaatkan</a:t>
            </a:r>
            <a:r>
              <a:rPr lang="en-US" sz="1200" dirty="0" smtClean="0"/>
              <a:t> </a:t>
            </a:r>
            <a:r>
              <a:rPr lang="en-US" sz="1200" dirty="0" err="1" smtClean="0"/>
              <a:t>kemajuan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b.</a:t>
            </a:r>
            <a:r>
              <a:rPr lang="nn-NO" sz="1200" dirty="0" smtClean="0"/>
              <a:t> : kondisi infrastruktur telekomunikasi, </a:t>
            </a:r>
            <a:r>
              <a:rPr lang="en-US" sz="1200" dirty="0" err="1" smtClean="0"/>
              <a:t>akses</a:t>
            </a:r>
            <a:r>
              <a:rPr lang="en-US" sz="1200" dirty="0" smtClean="0"/>
              <a:t>,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, </a:t>
            </a:r>
            <a:r>
              <a:rPr lang="en-US" sz="1200" dirty="0" err="1" smtClean="0"/>
              <a:t>lingkup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biaya</a:t>
            </a:r>
            <a:r>
              <a:rPr lang="en-US" sz="1200" dirty="0" smtClean="0"/>
              <a:t> </a:t>
            </a:r>
            <a:r>
              <a:rPr lang="en-US" sz="1200" dirty="0" err="1" smtClean="0"/>
              <a:t>jasa</a:t>
            </a:r>
            <a:r>
              <a:rPr lang="en-US" sz="1200" dirty="0" smtClean="0"/>
              <a:t> </a:t>
            </a:r>
            <a:r>
              <a:rPr lang="en-US" sz="1200" dirty="0" err="1" smtClean="0"/>
              <a:t>akses</a:t>
            </a:r>
            <a:endParaRPr lang="en-US" sz="1200" dirty="0" smtClean="0"/>
          </a:p>
          <a:p>
            <a:r>
              <a:rPr lang="en-US" sz="1200" dirty="0" smtClean="0"/>
              <a:t>c. ;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keamanan</a:t>
            </a:r>
            <a:r>
              <a:rPr lang="en-US" sz="1200" dirty="0" smtClean="0"/>
              <a:t> </a:t>
            </a:r>
            <a:r>
              <a:rPr lang="en-US" sz="1200" dirty="0" err="1" smtClean="0"/>
              <a:t>pengelolaan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 smtClean="0"/>
          </a:p>
          <a:p>
            <a:r>
              <a:rPr lang="en-US" sz="1200" dirty="0" smtClean="0"/>
              <a:t>d; </a:t>
            </a:r>
            <a:r>
              <a:rPr lang="en-US" sz="1200" dirty="0" err="1" smtClean="0"/>
              <a:t>berkaitan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pasar</a:t>
            </a:r>
            <a:r>
              <a:rPr lang="en-US" sz="1200" dirty="0" smtClean="0"/>
              <a:t>,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perdagangan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regulasi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mempengaruhi</a:t>
            </a:r>
            <a:endParaRPr lang="en-US" sz="1200" dirty="0" smtClean="0"/>
          </a:p>
          <a:p>
            <a:r>
              <a:rPr lang="en-US" sz="1200" dirty="0" err="1" smtClean="0"/>
              <a:t>kelancaran</a:t>
            </a:r>
            <a:r>
              <a:rPr lang="en-US" sz="1200" dirty="0" smtClean="0"/>
              <a:t> </a:t>
            </a:r>
            <a:r>
              <a:rPr lang="en-US" sz="1200" dirty="0" err="1" smtClean="0"/>
              <a:t>aliran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antara</a:t>
            </a:r>
            <a:r>
              <a:rPr lang="en-US" sz="1200" dirty="0" smtClean="0"/>
              <a:t> G2B, G2C, G2E, G2G, C2G</a:t>
            </a:r>
          </a:p>
          <a:p>
            <a:r>
              <a:rPr lang="en-US" sz="1200" dirty="0" smtClean="0"/>
              <a:t>E : </a:t>
            </a:r>
            <a:r>
              <a:rPr lang="sv-SE" sz="1200" dirty="0" smtClean="0"/>
              <a:t>dukungan kompetensi SDM staf/pegawai setiap unitkerja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36DF3-38A6-4069-99E1-585924F93A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36DF3-38A6-4069-99E1-585924F93A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 = Office</a:t>
            </a:r>
            <a:r>
              <a:rPr lang="en-US" baseline="0" dirty="0" smtClean="0"/>
              <a:t> of Acquisitions</a:t>
            </a:r>
          </a:p>
          <a:p>
            <a:r>
              <a:rPr lang="en-US" baseline="0" dirty="0" smtClean="0"/>
              <a:t>DSS = Decisions support system</a:t>
            </a:r>
          </a:p>
          <a:p>
            <a:r>
              <a:rPr lang="en-US" baseline="0" dirty="0" smtClean="0"/>
              <a:t>KMS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36DF3-38A6-4069-99E1-585924F93A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322EA-329A-4259-AD3A-851131CF9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06A50-3920-4DDC-855D-0FBB023C0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F57D-D7A0-4AAE-9F9F-F19B3F5A7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F1EB4-8D5A-436A-9C56-A08D1C437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DB009-E15C-407C-9BE5-885E9490D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0FB1D-7008-401F-BF2A-1998455667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C3D96-37F9-4638-A8CA-69A8E5EE89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1B633-189C-4F65-ACCC-18579CC92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FBCF7-D3A4-4CB5-8CDE-DCA890904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1F796-D09F-4D1B-B984-3388A4DF4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37FBB-2674-4E52-84A9-C20978BAD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2B01A15-112A-464C-B1A1-62734EE31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peg.kkp.go.id/upload_file/gambar/File/peraturan/inpres/Inpres-03-03.pdf" TargetMode="External"/><Relationship Id="rId2" Type="http://schemas.openxmlformats.org/officeDocument/2006/relationships/hyperlink" Target="http://web.worldbank.org/WBSITE/EXTERNAL/TOPICS/EXTINFORMATIONANDCOMMUNICATIONANDTECHNOLOGIES/EXTEGOVERNMENT/0,,contentMDK:20507153~menuPK:702592~pagePK:148956~piPK:216618~theSitePK:702586,0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journal.unair.ac.id/filerPDF/03_Habib%20JMKB_edited%20moor%20(Tyas).pdf" TargetMode="External"/><Relationship Id="rId4" Type="http://schemas.openxmlformats.org/officeDocument/2006/relationships/hyperlink" Target="http://www.kemenag.go.id/file/dokumen/UU1408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803" y="762000"/>
            <a:ext cx="601959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E-Government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911" y="1869996"/>
            <a:ext cx="7509949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Peran </a:t>
            </a:r>
            <a:r>
              <a:rPr lang="id-I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Teknologi Informasi Komunikasi Dalam </a:t>
            </a:r>
          </a:p>
          <a:p>
            <a:pPr>
              <a:defRPr/>
            </a:pPr>
            <a:r>
              <a:rPr lang="id-I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Reformasi Birokrasi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81025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Albert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L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Agusdianto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Bayu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Astha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Linda W</a:t>
            </a: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Patrick P</a:t>
            </a:r>
          </a:p>
          <a:p>
            <a:pPr>
              <a:defRPr/>
            </a:pP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Rinaldo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</a:t>
            </a: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William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762000" y="607218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id-ID" b="1" dirty="0" err="1" smtClean="0">
                <a:solidFill>
                  <a:srgbClr val="FF0000"/>
                </a:solidFill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</a:rPr>
              <a:t>eran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TIK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irokrat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300163"/>
            <a:ext cx="80930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sv-SE" sz="2000" dirty="0"/>
              <a:t>Teknologi komputer </a:t>
            </a:r>
            <a:r>
              <a:rPr lang="sv-SE" sz="2000" dirty="0" smtClean="0"/>
              <a:t>mulai </a:t>
            </a:r>
            <a:r>
              <a:rPr lang="sv-SE" sz="2000" dirty="0"/>
              <a:t>dimanfaatkan untuk mendukung proses pengambilan keputusan dan perumusan kebij</a:t>
            </a:r>
            <a:r>
              <a:rPr lang="id-ID" sz="2000" dirty="0"/>
              <a:t>a</a:t>
            </a:r>
            <a:r>
              <a:rPr lang="sv-SE" sz="2000" dirty="0"/>
              <a:t>kan; </a:t>
            </a:r>
          </a:p>
          <a:p>
            <a:pPr marL="342900" indent="-342900">
              <a:buFontTx/>
              <a:buAutoNum type="arabicPeriod"/>
            </a:pPr>
            <a:endParaRPr lang="sv-SE" sz="2000" dirty="0"/>
          </a:p>
          <a:p>
            <a:pPr marL="342900" indent="-342900">
              <a:buFontTx/>
              <a:buChar char="•"/>
            </a:pPr>
            <a:r>
              <a:rPr lang="sv-SE" sz="2000" dirty="0"/>
              <a:t>Keberadaan teknologi informasi dan komunikasi baik langsung maupun tidak langsung telah mempengaruhi budaya </a:t>
            </a:r>
            <a:r>
              <a:rPr lang="sv-SE" sz="2000" dirty="0" smtClean="0"/>
              <a:t>masyarakat;</a:t>
            </a:r>
            <a:endParaRPr lang="sv-SE" sz="2000" dirty="0"/>
          </a:p>
          <a:p>
            <a:pPr marL="342900" indent="-342900">
              <a:buFontTx/>
              <a:buAutoNum type="arabicPeriod"/>
            </a:pPr>
            <a:endParaRPr lang="sv-SE" sz="2000" dirty="0"/>
          </a:p>
          <a:p>
            <a:pPr marL="342900" indent="-342900">
              <a:buFontTx/>
              <a:buChar char="•"/>
            </a:pPr>
            <a:r>
              <a:rPr lang="sv-SE" sz="2000" dirty="0"/>
              <a:t>Birokrat berpeluang untuk memanfaatkan teknologi informasi dan komunikasi untuk mendukung pelaksanaan tugas dan fungsinya;</a:t>
            </a:r>
          </a:p>
          <a:p>
            <a:pPr marL="342900" indent="-342900">
              <a:buFontTx/>
              <a:buAutoNum type="arabicPeriod"/>
            </a:pPr>
            <a:endParaRPr lang="sv-SE" sz="2000" dirty="0"/>
          </a:p>
          <a:p>
            <a:pPr marL="342900" indent="-342900">
              <a:buFontTx/>
              <a:buChar char="•"/>
            </a:pPr>
            <a:r>
              <a:rPr lang="sv-SE" sz="2000" dirty="0"/>
              <a:t>Teknologi informasi dan komunikasi dapat dimanfaatkan agar lebih lebih meningkatkan efektifitas dan efisiensi;</a:t>
            </a:r>
          </a:p>
          <a:p>
            <a:pPr marL="342900" indent="-342900">
              <a:buFontTx/>
              <a:buAutoNum type="arabicPeriod"/>
            </a:pPr>
            <a:endParaRPr lang="sv-SE" sz="2000" dirty="0"/>
          </a:p>
          <a:p>
            <a:pPr marL="342900" indent="-342900">
              <a:buFontTx/>
              <a:buChar char="•"/>
            </a:pPr>
            <a:r>
              <a:rPr lang="sv-SE" sz="2000" dirty="0"/>
              <a:t>Perubahan prosedur ketatalaksanaan telah terjadi dalam meningkatkan efektivitas dan efisiensi melalui sinergi pemanfaatan teknologi informasi dan komunikasi.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85800" y="544939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Karakteristik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</a:t>
            </a:r>
            <a:r>
              <a:rPr lang="en-A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Contoh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Dukungan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TIK </a:t>
            </a:r>
            <a:r>
              <a:rPr lang="en-A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Dalam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Good Governance</a:t>
            </a:r>
            <a:endParaRPr lang="en-A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85800" y="1520221"/>
            <a:ext cx="754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Visi dan strategi  &gt; </a:t>
            </a:r>
            <a:r>
              <a:rPr lang="id-ID" sz="2000" dirty="0" smtClean="0"/>
              <a:t>  </a:t>
            </a:r>
            <a:r>
              <a:rPr lang="sv-SE" sz="2000" dirty="0" smtClean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Web, KMS)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Penegakan hukum </a:t>
            </a:r>
            <a:r>
              <a:rPr lang="sv-SE" sz="2000" dirty="0" smtClean="0"/>
              <a:t>&gt;</a:t>
            </a:r>
            <a:r>
              <a:rPr lang="sv-SE" sz="2000" dirty="0" smtClean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Web, KMS, Forum)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Responsif &gt; 	</a:t>
            </a:r>
            <a:r>
              <a:rPr lang="sv-SE" sz="2000" dirty="0">
                <a:solidFill>
                  <a:srgbClr val="FF0000"/>
                </a:solidFill>
              </a:rPr>
              <a:t>(OA, Web, Forum)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Keterbukaan &gt; 	</a:t>
            </a:r>
            <a:r>
              <a:rPr lang="sv-SE" sz="2000" dirty="0">
                <a:solidFill>
                  <a:srgbClr val="FF0000"/>
                </a:solidFill>
              </a:rPr>
              <a:t>(Web, Forum)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Kesetaraan &gt; 	</a:t>
            </a:r>
            <a:r>
              <a:rPr lang="sv-SE" sz="2000" dirty="0">
                <a:solidFill>
                  <a:srgbClr val="FF0000"/>
                </a:solidFill>
              </a:rPr>
              <a:t>(Web,Forum)</a:t>
            </a:r>
            <a:endParaRPr lang="sv-SE" sz="2000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Kesepakatan &gt; 	</a:t>
            </a:r>
            <a:r>
              <a:rPr lang="sv-SE" sz="2000" dirty="0">
                <a:solidFill>
                  <a:srgbClr val="FF0000"/>
                </a:solidFill>
              </a:rPr>
              <a:t>(OA, Web,Forum)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Partisipasi &gt; 	</a:t>
            </a:r>
            <a:r>
              <a:rPr lang="sv-SE" sz="2000" dirty="0">
                <a:solidFill>
                  <a:srgbClr val="FF0000"/>
                </a:solidFill>
              </a:rPr>
              <a:t>(OA, Web, Forum)</a:t>
            </a: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Efektif dan efisien &gt; 	</a:t>
            </a:r>
            <a:r>
              <a:rPr lang="sv-SE" sz="2000" dirty="0">
                <a:solidFill>
                  <a:srgbClr val="FF0000"/>
                </a:solidFill>
              </a:rPr>
              <a:t>(OA, MIS, DSS, Web, KMS, </a:t>
            </a:r>
            <a:r>
              <a:rPr lang="sv-SE" sz="2000" dirty="0" smtClean="0">
                <a:solidFill>
                  <a:srgbClr val="FF0000"/>
                </a:solidFill>
              </a:rPr>
              <a:t>Forum)</a:t>
            </a:r>
            <a:endParaRPr lang="sv-SE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Professionalisme &gt; 	</a:t>
            </a:r>
            <a:r>
              <a:rPr lang="sv-SE" sz="2000" dirty="0" smtClean="0">
                <a:solidFill>
                  <a:srgbClr val="FF0000"/>
                </a:solidFill>
              </a:rPr>
              <a:t>(OA, MIS, DSS, Web, KMS, Forum)</a:t>
            </a:r>
            <a:endParaRPr lang="sv-SE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  <a:tabLst>
                <a:tab pos="2686050" algn="l"/>
              </a:tabLst>
            </a:pPr>
            <a:r>
              <a:rPr lang="sv-SE" sz="2000" dirty="0"/>
              <a:t>Akuntabilitas &gt;	</a:t>
            </a:r>
            <a:r>
              <a:rPr lang="sv-SE" sz="2000" dirty="0" smtClean="0">
                <a:solidFill>
                  <a:srgbClr val="FF0000"/>
                </a:solidFill>
              </a:rPr>
              <a:t>(OA, MIS, DSS, Web, KMS, Forum)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52475" y="483026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b="1" dirty="0" err="1" smtClean="0">
                <a:solidFill>
                  <a:srgbClr val="FF0000"/>
                </a:solidFill>
              </a:rPr>
              <a:t>Karakteristik</a:t>
            </a:r>
            <a:r>
              <a:rPr lang="en-AU" b="1" dirty="0" smtClean="0">
                <a:solidFill>
                  <a:srgbClr val="FF0000"/>
                </a:solidFill>
              </a:rPr>
              <a:t> Dan </a:t>
            </a:r>
            <a:r>
              <a:rPr lang="en-AU" b="1" dirty="0" err="1" smtClean="0">
                <a:solidFill>
                  <a:srgbClr val="FF0000"/>
                </a:solidFill>
              </a:rPr>
              <a:t>Dukungan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TIK </a:t>
            </a:r>
            <a:r>
              <a:rPr lang="id-ID" b="1" dirty="0">
                <a:solidFill>
                  <a:srgbClr val="FF0000"/>
                </a:solidFill>
              </a:rPr>
              <a:t>d</a:t>
            </a:r>
            <a:r>
              <a:rPr lang="en-AU" b="1" dirty="0" err="1" smtClean="0">
                <a:solidFill>
                  <a:srgbClr val="FF0000"/>
                </a:solidFill>
              </a:rPr>
              <a:t>alam</a:t>
            </a:r>
            <a:r>
              <a:rPr lang="en-AU" b="1" dirty="0" smtClean="0">
                <a:solidFill>
                  <a:srgbClr val="FF0000"/>
                </a:solidFill>
              </a:rPr>
              <a:t> Re</a:t>
            </a:r>
            <a:r>
              <a:rPr lang="id-ID" b="1" dirty="0" smtClean="0">
                <a:solidFill>
                  <a:srgbClr val="FF0000"/>
                </a:solidFill>
              </a:rPr>
              <a:t>-</a:t>
            </a:r>
            <a:r>
              <a:rPr lang="en-AU" b="1" dirty="0" smtClean="0">
                <a:solidFill>
                  <a:srgbClr val="FF0000"/>
                </a:solidFill>
              </a:rPr>
              <a:t>inventing Government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991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Katalis</a:t>
            </a:r>
            <a:r>
              <a:rPr lang="en-US" sz="2000" dirty="0"/>
              <a:t> &gt;                     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DSS, KMS)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sv-SE" sz="2000" dirty="0"/>
              <a:t>Pemerintahan yang dimiliki masyarakat </a:t>
            </a:r>
            <a:r>
              <a:rPr lang="en-US" sz="2000" dirty="0"/>
              <a:t>&gt;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Web, Forum)</a:t>
            </a:r>
            <a:endParaRPr lang="sv-SE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kompetitif</a:t>
            </a:r>
            <a:r>
              <a:rPr lang="en-US" sz="2000" dirty="0"/>
              <a:t> &gt;             	</a:t>
            </a:r>
            <a:r>
              <a:rPr lang="id-ID" sz="2000" dirty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(MIS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sv-SE" sz="2000" dirty="0">
                <a:solidFill>
                  <a:srgbClr val="FF0000"/>
                </a:solidFill>
              </a:rPr>
              <a:t>DSS, Web)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sv-SE" sz="2000" dirty="0"/>
              <a:t>Pemerintahan yang  digerakkan misi </a:t>
            </a:r>
            <a:r>
              <a:rPr lang="en-US" sz="2000" dirty="0"/>
              <a:t>&gt;   </a:t>
            </a:r>
            <a:r>
              <a:rPr lang="id-ID" sz="2000" dirty="0" smtClean="0"/>
              <a:t>	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Web, </a:t>
            </a:r>
            <a:r>
              <a:rPr lang="sv-SE" sz="2000" dirty="0" smtClean="0">
                <a:solidFill>
                  <a:srgbClr val="FF0000"/>
                </a:solidFill>
              </a:rPr>
              <a:t>KMS)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&gt;	</a:t>
            </a:r>
            <a:r>
              <a:rPr lang="id-ID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MIS, </a:t>
            </a:r>
            <a:r>
              <a:rPr lang="sv-SE" sz="2000" dirty="0" smtClean="0">
                <a:solidFill>
                  <a:srgbClr val="FF0000"/>
                </a:solidFill>
              </a:rPr>
              <a:t>DSS)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pelanggan</a:t>
            </a:r>
            <a:r>
              <a:rPr lang="en-US" sz="2000" dirty="0"/>
              <a:t> &gt;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Web, Forum)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wirausaha</a:t>
            </a:r>
            <a:r>
              <a:rPr lang="en-US" sz="2000" dirty="0"/>
              <a:t> &gt;                       	</a:t>
            </a:r>
            <a:r>
              <a:rPr lang="en-US" sz="2000" dirty="0">
                <a:solidFill>
                  <a:srgbClr val="FF0000"/>
                </a:solidFill>
              </a:rPr>
              <a:t>(MIS, </a:t>
            </a:r>
            <a:r>
              <a:rPr lang="sv-SE" sz="2000" dirty="0">
                <a:solidFill>
                  <a:srgbClr val="FF0000"/>
                </a:solidFill>
              </a:rPr>
              <a:t>DSS, KMS)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antisipatif</a:t>
            </a:r>
            <a:r>
              <a:rPr lang="en-US" sz="2000" dirty="0"/>
              <a:t> &gt;             </a:t>
            </a:r>
            <a:r>
              <a:rPr lang="id-ID" sz="2000" dirty="0" smtClean="0"/>
              <a:t>	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Web, Forum)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desentralis</a:t>
            </a:r>
            <a:r>
              <a:rPr lang="en-US" sz="2000" dirty="0"/>
              <a:t> &gt;           </a:t>
            </a:r>
            <a:r>
              <a:rPr lang="id-ID" sz="2000" dirty="0" smtClean="0"/>
              <a:t>	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DSS, Web, Forum)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2000" dirty="0" err="1"/>
              <a:t>Pemerintahan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&gt; 	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sv-SE" sz="2000" dirty="0">
                <a:solidFill>
                  <a:srgbClr val="FF0000"/>
                </a:solidFill>
              </a:rPr>
              <a:t>OA, Web, KMS, Forum)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603948"/>
              </p:ext>
            </p:extLst>
          </p:nvPr>
        </p:nvGraphicFramePr>
        <p:xfrm>
          <a:off x="457200" y="1295400"/>
          <a:ext cx="8305800" cy="4419600"/>
        </p:xfrm>
        <a:graphic>
          <a:graphicData uri="http://schemas.openxmlformats.org/drawingml/2006/table">
            <a:tbl>
              <a:tblPr/>
              <a:tblGrid>
                <a:gridCol w="2286000"/>
                <a:gridCol w="2438400"/>
                <a:gridCol w="2057400"/>
                <a:gridCol w="1524000"/>
              </a:tblGrid>
              <a:tr h="721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Otomasi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Perkantoran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Sistem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Manajemen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Layanan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Masyarakat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Layanan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Publik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-word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-spread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-database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grafik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-e-document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-mail-tracking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-SIM-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keuangan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-SIM-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-SIM-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perlengk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-e-KTP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-e-SIM/STNK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Pajak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Pabean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paspor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-e-voting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-e-procurement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-e-pegawai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Hukum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Pariwisata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website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46" marR="84346" marT="42173" marB="421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38100" y="5334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Aplikasi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Informasi</a:t>
            </a:r>
            <a:r>
              <a:rPr lang="id-ID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Pemerintahan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7525"/>
            <a:ext cx="82296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1013"/>
            <a:ext cx="8167688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36525"/>
            <a:ext cx="785812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504825"/>
            <a:ext cx="876776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342900"/>
            <a:ext cx="74485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19125"/>
            <a:ext cx="88106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62401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E-government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:</a:t>
            </a:r>
          </a:p>
          <a:p>
            <a:pPr marL="539750">
              <a:defRPr/>
            </a:pPr>
            <a:r>
              <a:rPr lang="en-US" sz="2000" dirty="0">
                <a:solidFill>
                  <a:schemeClr val="tx2"/>
                </a:solidFill>
              </a:rPr>
              <a:t>G2C (government to citizens)</a:t>
            </a:r>
          </a:p>
          <a:p>
            <a:pPr marL="539750">
              <a:defRPr/>
            </a:pPr>
            <a:r>
              <a:rPr lang="en-US" sz="2000" dirty="0">
                <a:solidFill>
                  <a:schemeClr val="tx2"/>
                </a:solidFill>
              </a:rPr>
              <a:t>G2B (government to businesses)</a:t>
            </a:r>
          </a:p>
          <a:p>
            <a:pPr marL="539750">
              <a:defRPr/>
            </a:pPr>
            <a:r>
              <a:rPr lang="en-US" sz="2000" dirty="0">
                <a:solidFill>
                  <a:schemeClr val="tx2"/>
                </a:solidFill>
              </a:rPr>
              <a:t>G2E (government to employees)</a:t>
            </a:r>
          </a:p>
          <a:p>
            <a:pPr marL="539750">
              <a:defRPr/>
            </a:pPr>
            <a:r>
              <a:rPr lang="en-US" sz="2000" dirty="0">
                <a:solidFill>
                  <a:schemeClr val="tx2"/>
                </a:solidFill>
              </a:rPr>
              <a:t>G2G (government to governments)</a:t>
            </a:r>
          </a:p>
          <a:p>
            <a:pPr marL="539750">
              <a:defRPr/>
            </a:pPr>
            <a:r>
              <a:rPr lang="en-US" sz="2000" dirty="0">
                <a:solidFill>
                  <a:schemeClr val="tx2"/>
                </a:solidFill>
              </a:rPr>
              <a:t>C2G (citizens to governments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0560" y="3621108"/>
            <a:ext cx="7787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Interaksi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(TIK), Business Process Re-engineering (BPR) </a:t>
            </a:r>
            <a:r>
              <a:rPr lang="en-US" sz="2000" dirty="0" err="1" smtClean="0"/>
              <a:t>dan</a:t>
            </a:r>
            <a:r>
              <a:rPr lang="en-US" sz="2000" dirty="0" smtClean="0"/>
              <a:t> e-citizen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level </a:t>
            </a:r>
            <a:r>
              <a:rPr lang="en-US" sz="2000" dirty="0" err="1" smtClean="0"/>
              <a:t>pemerintahan</a:t>
            </a:r>
            <a:endParaRPr lang="en-US" sz="2000" dirty="0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85800" y="619125"/>
            <a:ext cx="2305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E-Government</a:t>
            </a:r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685800"/>
            <a:ext cx="86947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581025"/>
            <a:ext cx="85915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62000" y="667693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b="1" dirty="0" err="1" smtClean="0">
                <a:solidFill>
                  <a:srgbClr val="FF0000"/>
                </a:solidFill>
              </a:rPr>
              <a:t>Kesimpulan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848600" cy="7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tabLst>
                <a:tab pos="4929188" algn="l"/>
              </a:tabLst>
            </a:pPr>
            <a:endParaRPr lang="en-US" sz="1800" b="1" dirty="0" smtClean="0"/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endParaRPr lang="en-US" sz="18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93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sv-SE" sz="2000" dirty="0" smtClean="0"/>
              <a:t>E-Government digunakan untuk peningkatan efektifitas, efisiensi, transparansi dalam pelayanan kepada masyarakat dan juga dalam tata laksana pemerintahan sendiri</a:t>
            </a:r>
          </a:p>
          <a:p>
            <a:pPr marL="342900" indent="-342900">
              <a:buFontTx/>
              <a:buChar char="•"/>
            </a:pPr>
            <a:r>
              <a:rPr lang="sv-SE" sz="2000" dirty="0" smtClean="0"/>
              <a:t>Cara pencapaian E-Governement adalah dengan pengubahan proses birokrasi saat ini dan juga dengan penggunaan TIK</a:t>
            </a:r>
            <a:endParaRPr lang="sv-S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62000" y="667693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b="1" dirty="0" err="1" smtClean="0">
                <a:solidFill>
                  <a:srgbClr val="FF0000"/>
                </a:solidFill>
              </a:rPr>
              <a:t>Referensi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84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1800" u="sng" dirty="0" smtClean="0">
                <a:solidFill>
                  <a:schemeClr val="tx2"/>
                </a:solidFill>
                <a:hlinkClick r:id="rId2"/>
              </a:rPr>
              <a:t>http://web.worldbank.org/WBSITE/EXTERNAL/TOPICS/EXTINFORMATIONANDCOMMUNICATIONANDTECHNOLOGIES/EXTEGOVERNMENT/0,,contentMDK:20507153~menuPK:702592~pagePK:148956~piPK:216618~theSitePK:702586,00.html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1800" u="sng" dirty="0" smtClean="0">
                <a:solidFill>
                  <a:schemeClr val="tx2"/>
                </a:solidFill>
                <a:hlinkClick r:id="rId3"/>
              </a:rPr>
              <a:t>http://www.ropeg.kkp.go.id/upload_file/gambar/File/peraturan/inpres/Inpres-03-03.pdf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1800" u="sng" dirty="0" smtClean="0">
                <a:solidFill>
                  <a:schemeClr val="tx2"/>
                </a:solidFill>
                <a:hlinkClick r:id="rId4"/>
              </a:rPr>
              <a:t>http://www.kemenag.go.id/file/dokumen/UU1408.pdf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en-US" sz="1800" u="sng" dirty="0" smtClean="0">
                <a:solidFill>
                  <a:schemeClr val="tx2"/>
                </a:solidFill>
                <a:hlinkClick r:id="rId5"/>
              </a:rPr>
              <a:t>http://www.journal.unair.ac.id/filerPDF/03_Habib%20JMKB_edited%20moor%20(Tyas).pdf</a:t>
            </a:r>
            <a:endParaRPr lang="en-US" sz="1800" u="sng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r>
              <a:rPr lang="id-ID" sz="1800" dirty="0" smtClean="0">
                <a:solidFill>
                  <a:schemeClr val="tx2"/>
                </a:solidFill>
              </a:rPr>
              <a:t>www.binus.ac.id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5000"/>
              </a:lnSpc>
              <a:buFontTx/>
              <a:buChar char="•"/>
              <a:tabLst>
                <a:tab pos="4929188" algn="l"/>
              </a:tabLst>
            </a:pP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819400" y="2438400"/>
            <a:ext cx="36989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</a:rPr>
              <a:t>Q &amp; A</a:t>
            </a:r>
            <a:endParaRPr lang="id-ID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8382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E-Government </a:t>
            </a:r>
            <a:r>
              <a:rPr lang="id-ID" b="1" dirty="0" smtClean="0">
                <a:solidFill>
                  <a:srgbClr val="FF0000"/>
                </a:solidFill>
              </a:rPr>
              <a:t>M</a:t>
            </a:r>
            <a:r>
              <a:rPr lang="en-US" b="1" dirty="0" err="1">
                <a:solidFill>
                  <a:srgbClr val="FF0000"/>
                </a:solidFill>
              </a:rPr>
              <a:t>enurut</a:t>
            </a:r>
            <a:r>
              <a:rPr lang="en-US" b="1" dirty="0">
                <a:solidFill>
                  <a:srgbClr val="FF0000"/>
                </a:solidFill>
              </a:rPr>
              <a:t> The World Bank Group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905000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E-Government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(</a:t>
            </a:r>
            <a:r>
              <a:rPr lang="en-US" sz="2000" dirty="0" err="1"/>
              <a:t>seperti</a:t>
            </a:r>
            <a:r>
              <a:rPr lang="en-US" sz="2000" dirty="0"/>
              <a:t> Wide Area Network, Internet, </a:t>
            </a:r>
            <a:r>
              <a:rPr lang="en-US" sz="2000" dirty="0" err="1"/>
              <a:t>dan</a:t>
            </a:r>
            <a:r>
              <a:rPr lang="en-US" sz="2000" dirty="0"/>
              <a:t> mobile computing)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lain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.</a:t>
            </a:r>
          </a:p>
          <a:p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914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032" y="1524000"/>
            <a:ext cx="778668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Transparansi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pemeritah</a:t>
            </a:r>
            <a:r>
              <a:rPr lang="en-US" sz="2000" dirty="0" smtClean="0"/>
              <a:t>, </a:t>
            </a:r>
            <a:r>
              <a:rPr lang="en-US" sz="2000" dirty="0" err="1" smtClean="0"/>
              <a:t>pelaku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Inovasi</a:t>
            </a:r>
            <a:endParaRPr lang="en-US" sz="2000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41032" y="788372"/>
            <a:ext cx="3554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Manfaat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>
                <a:solidFill>
                  <a:srgbClr val="FF0000"/>
                </a:solidFill>
              </a:rPr>
              <a:t>E</a:t>
            </a:r>
            <a:r>
              <a:rPr lang="id-ID" b="1" dirty="0" smtClean="0">
                <a:solidFill>
                  <a:srgbClr val="FF0000"/>
                </a:solidFill>
              </a:rPr>
              <a:t>-Governmen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87175" y="838199"/>
            <a:ext cx="3803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Tahapan</a:t>
            </a:r>
            <a:r>
              <a:rPr lang="en-US" b="1" dirty="0" smtClean="0">
                <a:solidFill>
                  <a:srgbClr val="FF0000"/>
                </a:solidFill>
              </a:rPr>
              <a:t> E-</a:t>
            </a:r>
            <a:r>
              <a:rPr lang="en-US" b="1" dirty="0" err="1" smtClean="0">
                <a:solidFill>
                  <a:srgbClr val="FF0000"/>
                </a:solidFill>
              </a:rPr>
              <a:t>Governement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pengemban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143875" cy="474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609600"/>
            <a:ext cx="6016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Bagaimana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Pencapaian</a:t>
            </a:r>
            <a:r>
              <a:rPr lang="en-US" b="1" dirty="0" smtClean="0">
                <a:solidFill>
                  <a:srgbClr val="FF0000"/>
                </a:solidFill>
              </a:rPr>
              <a:t> E-Government?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1600200"/>
            <a:ext cx="77866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/</a:t>
            </a:r>
            <a:r>
              <a:rPr lang="en-US" sz="2000" dirty="0" err="1" smtClean="0"/>
              <a:t>birokrasi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TIK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1219200"/>
            <a:ext cx="77876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a. E-Leadership.</a:t>
            </a:r>
          </a:p>
          <a:p>
            <a:endParaRPr lang="nn-NO" sz="2000" dirty="0" smtClean="0"/>
          </a:p>
          <a:p>
            <a:r>
              <a:rPr lang="nn-NO" sz="2000" dirty="0" smtClean="0"/>
              <a:t>b. Infrastruktur Jaringan Informasi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c.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d.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e.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endParaRPr lang="en-US" sz="2000" dirty="0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85800" y="619125"/>
            <a:ext cx="4445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Aspek-aspek Pemanfaatan IT</a:t>
            </a:r>
            <a:endParaRPr lang="id-ID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52450" y="1668463"/>
            <a:ext cx="81343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000" dirty="0" smtClean="0"/>
              <a:t>Integrasikan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   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id-ID" sz="2000" dirty="0" smtClean="0"/>
              <a:t>TIK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ketatalaksanaan</a:t>
            </a:r>
            <a:endParaRPr lang="en-US" sz="2000" dirty="0" smtClean="0"/>
          </a:p>
          <a:p>
            <a:pPr marL="342900" indent="-342900"/>
            <a:r>
              <a:rPr lang="en-US" sz="2000" dirty="0" smtClean="0"/>
              <a:t>    (government business processes)</a:t>
            </a:r>
            <a:endParaRPr lang="id-ID" sz="2000" dirty="0" smtClean="0"/>
          </a:p>
          <a:p>
            <a:pPr marL="342900" indent="-342900"/>
            <a:r>
              <a:rPr lang="id-ID" sz="2000" dirty="0" smtClean="0">
                <a:solidFill>
                  <a:srgbClr val="FF0000"/>
                </a:solidFill>
              </a:rPr>
              <a:t>    </a:t>
            </a:r>
            <a:r>
              <a:rPr lang="id-ID" sz="2000" dirty="0">
                <a:solidFill>
                  <a:srgbClr val="FF0000"/>
                </a:solidFill>
              </a:rPr>
              <a:t>(Inpres 3 Tahun 2003 Tentang Kebijakan dan Strategi Nasional Pengembangan e-Government)</a:t>
            </a:r>
          </a:p>
          <a:p>
            <a:pPr marL="342900" indent="-342900"/>
            <a:endParaRPr lang="en-US" sz="2000" dirty="0">
              <a:solidFill>
                <a:srgbClr val="FF0000"/>
              </a:solidFill>
            </a:endParaRPr>
          </a:p>
          <a:p>
            <a:pPr marL="342900" indent="-342900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61975" y="3352800"/>
            <a:ext cx="8439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2. </a:t>
            </a:r>
            <a:r>
              <a:rPr lang="id-ID" sz="2000" dirty="0" smtClean="0"/>
              <a:t>TIK</a:t>
            </a:r>
            <a:r>
              <a:rPr lang="en-US" sz="2000" dirty="0" smtClean="0"/>
              <a:t> sharing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terintegrasi</a:t>
            </a:r>
            <a:endParaRPr lang="id-ID" sz="2000" dirty="0" smtClean="0"/>
          </a:p>
          <a:p>
            <a:pPr algn="just"/>
            <a:r>
              <a:rPr lang="id-ID" sz="2000" dirty="0" smtClean="0">
                <a:solidFill>
                  <a:srgbClr val="FF0000"/>
                </a:solidFill>
              </a:rPr>
              <a:t>    (UU No. 14 Tahun 2008 Tentang Keterbukaan</a:t>
            </a:r>
          </a:p>
          <a:p>
            <a:pPr algn="just"/>
            <a:r>
              <a:rPr lang="id-ID" sz="2000" dirty="0" smtClean="0">
                <a:solidFill>
                  <a:srgbClr val="FF0000"/>
                </a:solidFill>
              </a:rPr>
              <a:t>    Informasi Publik)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93725" y="838200"/>
            <a:ext cx="6744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Payung Hukum dan Strategi TIK di Indonesia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800100" y="8382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id-ID" b="1" dirty="0" smtClean="0">
                <a:solidFill>
                  <a:srgbClr val="FF0000"/>
                </a:solidFill>
              </a:rPr>
              <a:t>BIROKRA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en-AU" b="1" dirty="0">
                <a:solidFill>
                  <a:srgbClr val="FF0000"/>
                </a:solidFill>
              </a:rPr>
              <a:t>SAAT INI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032" y="1524000"/>
            <a:ext cx="77866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pengerjaan</a:t>
            </a:r>
            <a:r>
              <a:rPr lang="en-US" sz="2000" dirty="0" smtClean="0"/>
              <a:t> </a:t>
            </a:r>
            <a:r>
              <a:rPr lang="en-US" sz="2000" dirty="0" err="1" smtClean="0"/>
              <a:t>tugas-tugasnya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Beberapa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TIK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pelaksanaannya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regulasi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E-Government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diterbitkan</a:t>
            </a:r>
            <a:endParaRPr lang="en-US" sz="2000" dirty="0" smtClean="0"/>
          </a:p>
          <a:p>
            <a:pPr marL="360363" indent="-360363">
              <a:buFontTx/>
              <a:buChar char="-"/>
              <a:defRPr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1902</TotalTime>
  <Words>648</Words>
  <Application>Microsoft Office PowerPoint</Application>
  <PresentationFormat>On-screen Show (4:3)</PresentationFormat>
  <Paragraphs>143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DATA</dc:title>
  <dc:creator>iwan</dc:creator>
  <cp:lastModifiedBy>Black</cp:lastModifiedBy>
  <cp:revision>161</cp:revision>
  <dcterms:created xsi:type="dcterms:W3CDTF">2005-10-19T00:09:31Z</dcterms:created>
  <dcterms:modified xsi:type="dcterms:W3CDTF">2014-03-10T07:54:30Z</dcterms:modified>
</cp:coreProperties>
</file>