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9"/>
  </p:notesMasterIdLst>
  <p:handoutMasterIdLst>
    <p:handoutMasterId r:id="rId40"/>
  </p:handoutMasterIdLst>
  <p:sldIdLst>
    <p:sldId id="329" r:id="rId2"/>
    <p:sldId id="321" r:id="rId3"/>
    <p:sldId id="323" r:id="rId4"/>
    <p:sldId id="284" r:id="rId5"/>
    <p:sldId id="266" r:id="rId6"/>
    <p:sldId id="267" r:id="rId7"/>
    <p:sldId id="268" r:id="rId8"/>
    <p:sldId id="270" r:id="rId9"/>
    <p:sldId id="271" r:id="rId10"/>
    <p:sldId id="273" r:id="rId11"/>
    <p:sldId id="274" r:id="rId12"/>
    <p:sldId id="319" r:id="rId13"/>
    <p:sldId id="277" r:id="rId14"/>
    <p:sldId id="314" r:id="rId15"/>
    <p:sldId id="315" r:id="rId16"/>
    <p:sldId id="316" r:id="rId17"/>
    <p:sldId id="278" r:id="rId18"/>
    <p:sldId id="312" r:id="rId19"/>
    <p:sldId id="311" r:id="rId20"/>
    <p:sldId id="281" r:id="rId21"/>
    <p:sldId id="290" r:id="rId22"/>
    <p:sldId id="285" r:id="rId23"/>
    <p:sldId id="286" r:id="rId24"/>
    <p:sldId id="288" r:id="rId25"/>
    <p:sldId id="322" r:id="rId26"/>
    <p:sldId id="304" r:id="rId27"/>
    <p:sldId id="305" r:id="rId28"/>
    <p:sldId id="306" r:id="rId29"/>
    <p:sldId id="307" r:id="rId30"/>
    <p:sldId id="324" r:id="rId31"/>
    <p:sldId id="326" r:id="rId32"/>
    <p:sldId id="309" r:id="rId33"/>
    <p:sldId id="310" r:id="rId34"/>
    <p:sldId id="328" r:id="rId35"/>
    <p:sldId id="331" r:id="rId36"/>
    <p:sldId id="332" r:id="rId37"/>
    <p:sldId id="320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0404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>
      <p:cViewPr>
        <p:scale>
          <a:sx n="82" d="100"/>
          <a:sy n="82" d="100"/>
        </p:scale>
        <p:origin x="-80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26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B350CFB5-3EE2-4888-98FE-0C363F776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95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9C61FD8A-E465-406A-AD5A-27634BB3ED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6444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Download 1 dokumen</a:t>
            </a:r>
            <a:r>
              <a:rPr lang="id-ID" baseline="0" dirty="0" smtClean="0"/>
              <a:t> sesuai judul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1FD8A-E465-406A-AD5A-27634BB3EDD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321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Text asli (full dokumen)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1FD8A-E465-406A-AD5A-27634BB3EDD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5313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Citation = kutipan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1FD8A-E465-406A-AD5A-27634BB3EDD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8048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Plagiarisme menurut</a:t>
            </a:r>
            <a:r>
              <a:rPr lang="id-ID" baseline="0" dirty="0" smtClean="0"/>
              <a:t> pola : http://abacus.bates.edu/cbb/examples/index.html</a:t>
            </a:r>
          </a:p>
          <a:p>
            <a:endParaRPr lang="id-ID" dirty="0" smtClean="0"/>
          </a:p>
          <a:p>
            <a:r>
              <a:rPr lang="id-ID" dirty="0" smtClean="0"/>
              <a:t>Plagiarisme kata demi kata : plagiat yang dimana menyalin seluruh/sebagian kalimat dengan posisi kata-kata yang berurutan dari</a:t>
            </a:r>
            <a:r>
              <a:rPr lang="id-ID" baseline="0" dirty="0" smtClean="0"/>
              <a:t> tulisan penulis asli, dengan sengaja maupun tidak sengaja.</a:t>
            </a:r>
            <a:endParaRPr lang="id-ID" dirty="0" smtClean="0"/>
          </a:p>
          <a:p>
            <a:r>
              <a:rPr lang="id-ID" dirty="0" smtClean="0"/>
              <a:t>Plagiarisme mosaik</a:t>
            </a:r>
            <a:r>
              <a:rPr lang="id-ID" baseline="0" dirty="0" smtClean="0"/>
              <a:t> : plagiat yang dimana penulis (katakan saja penulis A) memakai / mencampurkan beberapa frase tulisan penulis asli kedalam kalimat si penulis A, baik secara tidak sadar / sadar. Link : http://abacus.bates.edu/cbb/examples/mosaic/mosaic1/index.html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1FD8A-E465-406A-AD5A-27634BB3EDD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988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Bina Nusantara University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BC640-B069-4D80-8EC9-4D1B754D01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Bina Nusantara University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7EA06-6E2E-46E7-8945-30A1E5ED08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Bina Nusantara University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488A1-A9F2-4FAE-A2CB-E3EB263D26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Bina Nusantara University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1E957-F909-42B2-B534-47921C4DA2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Bina Nusantara University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E0A68-2E9A-493F-8419-42C29B09CA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Bina Nusantara University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9C61E-FF7D-4B04-9CEA-476A0A5A77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Bina Nusantara University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9325E-6AA2-4EE0-88D5-FE43A37342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Bina Nusantara University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AADE8-57C4-49D3-9F73-71DA976A41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Bina Nusantara University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822CE-9ABE-4F63-9879-9E70EE4478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Bina Nusantara University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927D7-9960-43F6-8EA4-A7FD4EC1E4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Bina Nusantara University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77DA7-580C-4450-9BBE-6CD2D079F7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Bina Nusantara University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3740297-5004-4D2B-899A-0645A8785C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ft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library.binus.ac.id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ic.ca/library/research/tips/journal/index.php" TargetMode="External"/><Relationship Id="rId2" Type="http://schemas.openxmlformats.org/officeDocument/2006/relationships/hyperlink" Target="http://www.lib.sk.ca/About-Libraries-What-Library-Anywa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fla.org/publications/ifla-unesco-manifesto-for-digital-libraries" TargetMode="External"/><Relationship Id="rId4" Type="http://schemas.openxmlformats.org/officeDocument/2006/relationships/hyperlink" Target="http://library.binus.ac.id/About%20Us/History.aspx?modId=1&amp;catId=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496300" cy="1470025"/>
          </a:xfrm>
          <a:noFill/>
        </p:spPr>
        <p:txBody>
          <a:bodyPr/>
          <a:lstStyle/>
          <a:p>
            <a:pPr marL="182880" indent="0" algn="r">
              <a:buNone/>
            </a:pPr>
            <a:r>
              <a:rPr lang="en-AU" dirty="0">
                <a:solidFill>
                  <a:schemeClr val="tx1"/>
                </a:solidFill>
              </a:rPr>
              <a:t>LIBRARY AND KNOWLEDGE CENTER</a:t>
            </a:r>
            <a:br>
              <a:rPr lang="en-AU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latin typeface="Calibri" pitchFamily="-107" charset="0"/>
                <a:cs typeface="Arial" charset="0"/>
              </a:rPr>
              <a:t>http://library.binus.ac.id</a:t>
            </a:r>
            <a:br>
              <a:rPr lang="en-US" dirty="0">
                <a:solidFill>
                  <a:schemeClr val="tx1"/>
                </a:solidFill>
                <a:latin typeface="Calibri" pitchFamily="-107" charset="0"/>
                <a:cs typeface="Arial" charset="0"/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533400" y="3352800"/>
            <a:ext cx="7543800" cy="2590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Albert Fleming </a:t>
            </a:r>
            <a:r>
              <a:rPr lang="en-US" sz="2000" dirty="0" err="1"/>
              <a:t>Lukito</a:t>
            </a:r>
            <a:r>
              <a:rPr lang="en-US" sz="2000" dirty="0"/>
              <a:t>		</a:t>
            </a:r>
            <a:endParaRPr lang="en-US" sz="2000" dirty="0" smtClean="0"/>
          </a:p>
          <a:p>
            <a:r>
              <a:rPr lang="en-US" sz="2000" dirty="0" err="1" smtClean="0"/>
              <a:t>Agusdianto</a:t>
            </a:r>
            <a:r>
              <a:rPr lang="en-US" sz="2000" dirty="0" smtClean="0"/>
              <a:t>		</a:t>
            </a:r>
            <a:r>
              <a:rPr lang="en-US" sz="2000" dirty="0"/>
              <a:t>	</a:t>
            </a:r>
          </a:p>
          <a:p>
            <a:r>
              <a:rPr lang="en-US" sz="2000" dirty="0" err="1"/>
              <a:t>Bayu</a:t>
            </a:r>
            <a:r>
              <a:rPr lang="en-US" sz="2000" dirty="0"/>
              <a:t> </a:t>
            </a:r>
            <a:r>
              <a:rPr lang="en-US" sz="2000" dirty="0" err="1"/>
              <a:t>Astha</a:t>
            </a:r>
            <a:r>
              <a:rPr lang="en-US" sz="2000" dirty="0"/>
              <a:t>			</a:t>
            </a:r>
            <a:endParaRPr lang="en-US" sz="2000" dirty="0" smtClean="0"/>
          </a:p>
          <a:p>
            <a:r>
              <a:rPr lang="en-US" sz="2000" dirty="0" smtClean="0"/>
              <a:t>Linda </a:t>
            </a:r>
            <a:r>
              <a:rPr lang="en-US" sz="2000" dirty="0"/>
              <a:t>W			</a:t>
            </a:r>
            <a:endParaRPr lang="en-US" sz="2000" dirty="0" smtClean="0"/>
          </a:p>
          <a:p>
            <a:r>
              <a:rPr lang="en-US" sz="2000" dirty="0" smtClean="0"/>
              <a:t>Patrick </a:t>
            </a:r>
            <a:r>
              <a:rPr lang="en-US" sz="2000" dirty="0" err="1"/>
              <a:t>Prawira</a:t>
            </a:r>
            <a:r>
              <a:rPr lang="en-US" sz="2000" dirty="0"/>
              <a:t>		</a:t>
            </a:r>
            <a:endParaRPr lang="en-US" sz="2000" dirty="0" smtClean="0"/>
          </a:p>
          <a:p>
            <a:r>
              <a:rPr lang="en-US" sz="2000" dirty="0" err="1" smtClean="0"/>
              <a:t>Rinaldo</a:t>
            </a:r>
            <a:r>
              <a:rPr lang="en-US" sz="2000" dirty="0" smtClean="0"/>
              <a:t> </a:t>
            </a:r>
            <a:r>
              <a:rPr lang="en-US" sz="2000" dirty="0" err="1"/>
              <a:t>Stepan</a:t>
            </a:r>
            <a:r>
              <a:rPr lang="en-US" sz="2000" dirty="0"/>
              <a:t> </a:t>
            </a:r>
            <a:r>
              <a:rPr lang="en-US" sz="2000" dirty="0" err="1"/>
              <a:t>Sidabutar</a:t>
            </a:r>
            <a:r>
              <a:rPr lang="en-US" sz="2000" dirty="0"/>
              <a:t>	</a:t>
            </a:r>
            <a:endParaRPr lang="en-US" sz="2000" dirty="0" smtClean="0"/>
          </a:p>
          <a:p>
            <a:r>
              <a:rPr lang="en-US" sz="2000" dirty="0" smtClean="0"/>
              <a:t>William			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564654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DE08A-CDA1-4265-8A41-E7AD061740B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76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Basic Search</a:t>
            </a:r>
            <a:endParaRPr lang="en-US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828800"/>
            <a:ext cx="8305800" cy="42973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12293" name="Title 1"/>
          <p:cNvSpPr txBox="1">
            <a:spLocks/>
          </p:cNvSpPr>
          <p:nvPr/>
        </p:nvSpPr>
        <p:spPr bwMode="auto">
          <a:xfrm>
            <a:off x="304800" y="1752600"/>
            <a:ext cx="342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endParaRPr lang="en-US" sz="4100">
              <a:solidFill>
                <a:srgbClr val="FF0000"/>
              </a:solidFill>
              <a:latin typeface="Tw Cen M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7576"/>
          <a:stretch>
            <a:fillRect/>
          </a:stretch>
        </p:blipFill>
        <p:spPr bwMode="auto">
          <a:xfrm>
            <a:off x="1066800" y="1600200"/>
            <a:ext cx="7086600" cy="491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05800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Online Public Access Catalog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8229600" cy="4144963"/>
          </a:xfrm>
        </p:spPr>
        <p:txBody>
          <a:bodyPr>
            <a:normAutofit lnSpcReduction="10000"/>
          </a:bodyPr>
          <a:lstStyle/>
          <a:p>
            <a:pPr marL="914400" indent="-914400" algn="ctr" eaLnBrk="1" hangingPunct="1">
              <a:buFontTx/>
              <a:buNone/>
            </a:pPr>
            <a:r>
              <a:rPr lang="en-US" sz="2800" dirty="0" err="1" smtClean="0">
                <a:latin typeface="Tw Cen MT" pitchFamily="34" charset="0"/>
              </a:rPr>
              <a:t>Anggrek</a:t>
            </a:r>
            <a:r>
              <a:rPr lang="en-US" sz="2800" dirty="0" smtClean="0">
                <a:latin typeface="Tw Cen MT" pitchFamily="34" charset="0"/>
              </a:rPr>
              <a:t>  | Kijang | JWC | Alam Sutra | FX</a:t>
            </a:r>
          </a:p>
          <a:p>
            <a:pPr marL="914400" indent="-914400" algn="ctr" eaLnBrk="1" hangingPunct="1">
              <a:buFontTx/>
              <a:buNone/>
            </a:pPr>
            <a:r>
              <a:rPr lang="en-US" sz="2800" dirty="0" smtClean="0">
                <a:latin typeface="Tw Cen MT" pitchFamily="34" charset="0"/>
              </a:rPr>
              <a:t>in one online catalog</a:t>
            </a:r>
          </a:p>
          <a:p>
            <a:pPr marL="914400" indent="-914400" algn="ctr" eaLnBrk="1" hangingPunct="1">
              <a:buFontTx/>
              <a:buNone/>
            </a:pPr>
            <a:endParaRPr lang="en-US" sz="2800" dirty="0" smtClean="0">
              <a:latin typeface="Tw Cen MT" pitchFamily="34" charset="0"/>
            </a:endParaRPr>
          </a:p>
          <a:p>
            <a:pPr marL="914400" indent="-914400" algn="ctr" eaLnBrk="1" hangingPunct="1">
              <a:buFontTx/>
              <a:buNone/>
            </a:pPr>
            <a:endParaRPr lang="en-US" sz="2800" dirty="0" smtClean="0">
              <a:latin typeface="Tw Cen MT" pitchFamily="34" charset="0"/>
            </a:endParaRPr>
          </a:p>
          <a:p>
            <a:pPr marL="1314450" lvl="1" indent="-914400" eaLnBrk="1" hangingPunct="1">
              <a:buFontTx/>
              <a:buNone/>
            </a:pPr>
            <a:r>
              <a:rPr lang="en-US" sz="2400" dirty="0" smtClean="0">
                <a:latin typeface="Tw Cen MT" pitchFamily="34" charset="0"/>
              </a:rPr>
              <a:t>	</a:t>
            </a:r>
            <a:endParaRPr lang="en-US" sz="2000" dirty="0" smtClean="0">
              <a:latin typeface="Tw Cen MT" pitchFamily="34" charset="0"/>
            </a:endParaRPr>
          </a:p>
          <a:p>
            <a:pPr marL="914400" indent="-914400" eaLnBrk="1" hangingPunct="1">
              <a:buFontTx/>
              <a:buNone/>
            </a:pPr>
            <a:r>
              <a:rPr lang="en-US" sz="2800" dirty="0" smtClean="0">
                <a:latin typeface="Tw Cen MT" pitchFamily="34" charset="0"/>
              </a:rPr>
              <a:t>Search by </a:t>
            </a:r>
          </a:p>
          <a:p>
            <a:pPr marL="914400" indent="-914400" eaLnBrk="1" hangingPunct="1">
              <a:buFontTx/>
              <a:buNone/>
            </a:pPr>
            <a:r>
              <a:rPr lang="en-US" sz="2800" dirty="0" smtClean="0">
                <a:latin typeface="Tw Cen MT" pitchFamily="34" charset="0"/>
              </a:rPr>
              <a:t>Title | Author | Publisher | Course Name | Course Code</a:t>
            </a:r>
          </a:p>
          <a:p>
            <a:pPr marL="914400" indent="-914400" eaLnBrk="1" hangingPunct="1">
              <a:buFontTx/>
              <a:buNone/>
            </a:pPr>
            <a:r>
              <a:rPr lang="en-US" sz="2800" dirty="0" smtClean="0">
                <a:latin typeface="Tw Cen MT" pitchFamily="34" charset="0"/>
              </a:rPr>
              <a:t>Department | Advisors | Subject</a:t>
            </a:r>
          </a:p>
        </p:txBody>
      </p:sp>
      <p:pic>
        <p:nvPicPr>
          <p:cNvPr id="13316" name="Picture 3" descr="searc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81534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/>
          <a:srcRect l="4006" t="32265" r="41827" b="28419"/>
          <a:stretch>
            <a:fillRect/>
          </a:stretch>
        </p:blipFill>
        <p:spPr bwMode="auto">
          <a:xfrm>
            <a:off x="381000" y="1295400"/>
            <a:ext cx="495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Search Results</a:t>
            </a:r>
          </a:p>
        </p:txBody>
      </p:sp>
      <p:sp>
        <p:nvSpPr>
          <p:cNvPr id="20485" name="Content Placeholder 2"/>
          <p:cNvSpPr txBox="1">
            <a:spLocks/>
          </p:cNvSpPr>
          <p:nvPr/>
        </p:nvSpPr>
        <p:spPr bwMode="auto">
          <a:xfrm>
            <a:off x="4953000" y="1828800"/>
            <a:ext cx="396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20486" name="Content Placeholder 2"/>
          <p:cNvSpPr txBox="1">
            <a:spLocks/>
          </p:cNvSpPr>
          <p:nvPr/>
        </p:nvSpPr>
        <p:spPr bwMode="auto">
          <a:xfrm>
            <a:off x="5638800" y="1524000"/>
            <a:ext cx="3733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700" dirty="0">
                <a:latin typeface="Tw Cen MT" pitchFamily="34" charset="0"/>
              </a:rPr>
              <a:t>Call Number: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1700" dirty="0" smtClean="0">
                <a:latin typeface="Tw Cen MT" pitchFamily="34" charset="0"/>
              </a:rPr>
              <a:t>004.21 </a:t>
            </a:r>
            <a:r>
              <a:rPr lang="en-US" sz="1700" b="1" dirty="0" smtClean="0">
                <a:solidFill>
                  <a:srgbClr val="C00000"/>
                </a:solidFill>
                <a:latin typeface="Tw Cen MT" pitchFamily="34" charset="0"/>
              </a:rPr>
              <a:t>Sat </a:t>
            </a:r>
            <a:r>
              <a:rPr lang="en-US" sz="1700" b="1" dirty="0">
                <a:solidFill>
                  <a:srgbClr val="C00000"/>
                </a:solidFill>
                <a:latin typeface="Tw Cen MT" pitchFamily="34" charset="0"/>
              </a:rPr>
              <a:t>, </a:t>
            </a:r>
            <a:r>
              <a:rPr lang="en-US" sz="1700" b="1" dirty="0" smtClean="0">
                <a:solidFill>
                  <a:srgbClr val="C00000"/>
                </a:solidFill>
                <a:latin typeface="Tw Cen MT" pitchFamily="34" charset="0"/>
              </a:rPr>
              <a:t>s</a:t>
            </a:r>
            <a:endParaRPr lang="en-US" sz="1700" b="1" dirty="0">
              <a:solidFill>
                <a:srgbClr val="C00000"/>
              </a:solidFill>
              <a:latin typeface="Tw Cen MT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1700" b="1" dirty="0" smtClean="0">
                <a:solidFill>
                  <a:srgbClr val="C00000"/>
                </a:solidFill>
                <a:latin typeface="Tw Cen MT" pitchFamily="34" charset="0"/>
              </a:rPr>
              <a:t>Sat</a:t>
            </a:r>
            <a:r>
              <a:rPr lang="en-US" sz="1700" dirty="0" smtClean="0">
                <a:latin typeface="Tw Cen MT" pitchFamily="34" charset="0"/>
              </a:rPr>
              <a:t> </a:t>
            </a:r>
            <a:r>
              <a:rPr lang="en-US" sz="1700" dirty="0">
                <a:latin typeface="Tw Cen MT" pitchFamily="34" charset="0"/>
              </a:rPr>
              <a:t>: Author </a:t>
            </a:r>
            <a:r>
              <a:rPr lang="en-US" sz="1700" dirty="0" smtClean="0">
                <a:latin typeface="Tw Cen MT" pitchFamily="34" charset="0"/>
              </a:rPr>
              <a:t>(</a:t>
            </a:r>
            <a:r>
              <a:rPr lang="en-US" sz="1700" b="1" dirty="0" err="1" smtClean="0">
                <a:solidFill>
                  <a:srgbClr val="C00000"/>
                </a:solidFill>
                <a:latin typeface="Tw Cen MT" pitchFamily="34" charset="0"/>
              </a:rPr>
              <a:t>Sat</a:t>
            </a:r>
            <a:r>
              <a:rPr lang="en-US" sz="1700" b="1" dirty="0" err="1" smtClean="0">
                <a:latin typeface="Tw Cen MT" pitchFamily="34" charset="0"/>
              </a:rPr>
              <a:t>zinger</a:t>
            </a:r>
            <a:r>
              <a:rPr lang="en-US" sz="1700" dirty="0" smtClean="0">
                <a:latin typeface="Tw Cen MT" pitchFamily="34" charset="0"/>
              </a:rPr>
              <a:t>)</a:t>
            </a:r>
            <a:endParaRPr lang="en-US" sz="1700" dirty="0">
              <a:latin typeface="Tw Cen MT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1700" b="1" dirty="0" smtClean="0">
                <a:solidFill>
                  <a:srgbClr val="C00000"/>
                </a:solidFill>
                <a:latin typeface="Tw Cen MT" pitchFamily="34" charset="0"/>
              </a:rPr>
              <a:t>s</a:t>
            </a:r>
            <a:r>
              <a:rPr lang="en-US" sz="1700" dirty="0" smtClean="0">
                <a:latin typeface="Tw Cen MT" pitchFamily="34" charset="0"/>
              </a:rPr>
              <a:t> </a:t>
            </a:r>
            <a:r>
              <a:rPr lang="en-US" sz="1700" dirty="0">
                <a:latin typeface="Tw Cen MT" pitchFamily="34" charset="0"/>
              </a:rPr>
              <a:t>: Title </a:t>
            </a:r>
            <a:r>
              <a:rPr lang="en-US" sz="1700" dirty="0" smtClean="0">
                <a:latin typeface="Tw Cen MT" pitchFamily="34" charset="0"/>
              </a:rPr>
              <a:t>(</a:t>
            </a:r>
            <a:r>
              <a:rPr lang="en-US" sz="1700" b="1" dirty="0" smtClean="0">
                <a:solidFill>
                  <a:srgbClr val="C00000"/>
                </a:solidFill>
                <a:latin typeface="Tw Cen MT" pitchFamily="34" charset="0"/>
              </a:rPr>
              <a:t>S</a:t>
            </a:r>
            <a:r>
              <a:rPr lang="en-US" sz="1700" b="1" dirty="0" smtClean="0">
                <a:latin typeface="Tw Cen MT" pitchFamily="34" charset="0"/>
              </a:rPr>
              <a:t>ystems analysis</a:t>
            </a:r>
            <a:r>
              <a:rPr lang="en-US" sz="1700" dirty="0" smtClean="0">
                <a:latin typeface="Tw Cen MT" pitchFamily="34" charset="0"/>
              </a:rPr>
              <a:t>…)</a:t>
            </a:r>
            <a:endParaRPr lang="en-US" sz="1700" dirty="0">
              <a:latin typeface="Tw Cen MT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1700" dirty="0">
              <a:latin typeface="Tw Cen MT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2700" dirty="0">
              <a:latin typeface="Tw Cen MT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2700" dirty="0">
              <a:latin typeface="Tw Cen MT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700" dirty="0">
                <a:latin typeface="Tw Cen MT" pitchFamily="34" charset="0"/>
              </a:rPr>
              <a:t>Location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1700" dirty="0" err="1">
                <a:latin typeface="Tw Cen MT" pitchFamily="34" charset="0"/>
              </a:rPr>
              <a:t>Anggrek</a:t>
            </a:r>
            <a:r>
              <a:rPr lang="en-US" sz="1700" dirty="0">
                <a:latin typeface="Tw Cen MT" pitchFamily="34" charset="0"/>
              </a:rPr>
              <a:t>, JWC, Kijang, </a:t>
            </a:r>
            <a:r>
              <a:rPr lang="en-US" sz="1700" dirty="0" err="1">
                <a:latin typeface="Tw Cen MT" pitchFamily="34" charset="0"/>
              </a:rPr>
              <a:t>Alsut</a:t>
            </a:r>
            <a:r>
              <a:rPr lang="en-US" sz="1700" dirty="0">
                <a:latin typeface="Tw Cen MT" pitchFamily="34" charset="0"/>
              </a:rPr>
              <a:t>, FX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1700" dirty="0">
                <a:latin typeface="Tw Cen MT" pitchFamily="34" charset="0"/>
              </a:rPr>
              <a:t>Availability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1700" dirty="0">
                <a:latin typeface="Tw Cen MT" pitchFamily="34" charset="0"/>
              </a:rPr>
              <a:t>Type of Collections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1700" dirty="0">
                <a:latin typeface="Tw Cen MT" pitchFamily="34" charset="0"/>
              </a:rPr>
              <a:t>Book Cover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1700" dirty="0">
                <a:latin typeface="Tw Cen MT" pitchFamily="34" charset="0"/>
              </a:rPr>
              <a:t>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1700" dirty="0">
                <a:latin typeface="Tw Cen MT" pitchFamily="34" charset="0"/>
              </a:rPr>
              <a:t>  </a:t>
            </a:r>
            <a:r>
              <a:rPr lang="en-US" sz="1700" b="1" dirty="0">
                <a:latin typeface="Tw Cen MT" pitchFamily="34" charset="0"/>
              </a:rPr>
              <a:t>Shelf Locator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1700" dirty="0">
                <a:latin typeface="Tw Cen MT" pitchFamily="34" charset="0"/>
              </a:rPr>
              <a:t>  Comment/ Share/Tweet/Email  Book Information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1700" dirty="0">
              <a:latin typeface="Tw Cen MT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048000" y="2057400"/>
            <a:ext cx="2514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00200" y="4724400"/>
            <a:ext cx="3962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447800" y="5562600"/>
            <a:ext cx="4267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763000" cy="762000"/>
          </a:xfrm>
          <a:noFill/>
          <a:ln>
            <a:solidFill>
              <a:schemeClr val="accent1">
                <a:shade val="2500"/>
              </a:schemeClr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Services	Facilities	My Cart	Research Education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3613" y="2168525"/>
            <a:ext cx="7145337" cy="4214813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E-Thesis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199" y="1676400"/>
            <a:ext cx="8131969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Search Result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7168" y="1615615"/>
            <a:ext cx="7967231" cy="44793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0800000">
            <a:off x="3581400" y="5029200"/>
            <a:ext cx="10668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Full Text Access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524000"/>
            <a:ext cx="8229600" cy="462689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Discussion Room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5400" y="1524000"/>
            <a:ext cx="6781800" cy="508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889" y="4572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Discussion Room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355" t="7937" r="17005"/>
          <a:stretch>
            <a:fillRect/>
          </a:stretch>
        </p:blipFill>
        <p:spPr bwMode="auto">
          <a:xfrm>
            <a:off x="457200" y="1676400"/>
            <a:ext cx="8229600" cy="452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5715000" y="4572000"/>
            <a:ext cx="8382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7772400" y="4573588"/>
            <a:ext cx="76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Discussion Room</a:t>
            </a:r>
            <a:endParaRPr lang="en-US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199" y="1600200"/>
            <a:ext cx="8131969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8382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Library?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62000" y="1981200"/>
            <a:ext cx="7543800" cy="38100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Perpustakaan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seseorang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mencari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spesifik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akses</a:t>
            </a:r>
            <a:r>
              <a:rPr lang="en-US" sz="2000" dirty="0" smtClean="0"/>
              <a:t> yang </a:t>
            </a:r>
            <a:r>
              <a:rPr lang="en-US" sz="2000" dirty="0" err="1" smtClean="0"/>
              <a:t>mudah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lokasi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Digital Library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koleksi</a:t>
            </a:r>
            <a:r>
              <a:rPr lang="en-US" sz="2000" dirty="0" smtClean="0"/>
              <a:t> online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benda-benda</a:t>
            </a:r>
            <a:r>
              <a:rPr lang="en-US" sz="2000" dirty="0" smtClean="0"/>
              <a:t> digital(</a:t>
            </a:r>
            <a:r>
              <a:rPr lang="en-US" sz="2000" dirty="0" err="1" smtClean="0"/>
              <a:t>cari</a:t>
            </a:r>
            <a:r>
              <a:rPr lang="en-US" sz="2000" dirty="0" smtClean="0"/>
              <a:t> </a:t>
            </a:r>
            <a:r>
              <a:rPr lang="en-US" sz="2000" dirty="0" err="1" smtClean="0"/>
              <a:t>buku,e-journal,dll</a:t>
            </a:r>
            <a:r>
              <a:rPr lang="en-US" sz="2000" dirty="0" smtClean="0"/>
              <a:t>) yang </a:t>
            </a:r>
            <a:r>
              <a:rPr lang="en-US" sz="2000" dirty="0" err="1" smtClean="0"/>
              <a:t>dikumpulkan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dikelola</a:t>
            </a:r>
            <a:r>
              <a:rPr lang="en-US" sz="2000" dirty="0" smtClean="0"/>
              <a:t>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prinsip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diterima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internasional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koleksi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diakses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berkelanjutan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didukung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layanan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memungkinkan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mengeksplore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(</a:t>
            </a:r>
            <a:r>
              <a:rPr lang="en-US" sz="2000" dirty="0" err="1" smtClean="0"/>
              <a:t>buku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959418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b="1" dirty="0" err="1" smtClean="0">
                <a:latin typeface="Tw Cen MT" pitchFamily="34" charset="0"/>
              </a:rPr>
              <a:t>OReS</a:t>
            </a:r>
            <a:r>
              <a:rPr lang="en-US" sz="3600" b="1" dirty="0" smtClean="0">
                <a:latin typeface="Tw Cen MT" pitchFamily="34" charset="0"/>
              </a:rPr>
              <a:t> (Online Reference Services)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t="8418" b="5717"/>
          <a:stretch>
            <a:fillRect/>
          </a:stretch>
        </p:blipFill>
        <p:spPr bwMode="auto">
          <a:xfrm>
            <a:off x="4648200" y="2057400"/>
            <a:ext cx="4114800" cy="264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0" name="Content Placeholder 2"/>
          <p:cNvSpPr txBox="1">
            <a:spLocks/>
          </p:cNvSpPr>
          <p:nvPr/>
        </p:nvSpPr>
        <p:spPr bwMode="auto">
          <a:xfrm>
            <a:off x="457200" y="2209800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libraryanggrek.binus@yahoo.com</a:t>
            </a:r>
            <a:endParaRPr lang="en-US" sz="2000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000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librarykijang.binus@yahoo.com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000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libraryjwc.binus@yahoo.com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000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libraryalamsutera.binus@yahoo.com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000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libraryfx.binus@yahoo</a:t>
            </a:r>
            <a:r>
              <a:rPr lang="en-US" sz="2000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000" dirty="0">
              <a:solidFill>
                <a:srgbClr val="0000FF"/>
              </a:solidFill>
              <a:latin typeface="Tw Cen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 dirty="0">
              <a:latin typeface="Calibri" pitchFamily="-107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 dirty="0">
              <a:latin typeface="Calibri" pitchFamily="-107" charset="0"/>
            </a:endParaRPr>
          </a:p>
        </p:txBody>
      </p:sp>
      <p:pic>
        <p:nvPicPr>
          <p:cNvPr id="19462" name="Picture 11" descr="yahoo_messenger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716607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91000"/>
            <a:ext cx="23526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2667000" y="3505200"/>
            <a:ext cx="4953000" cy="1295400"/>
          </a:xfrm>
          <a:prstGeom prst="straightConnector1">
            <a:avLst/>
          </a:prstGeom>
          <a:ln w="57150">
            <a:solidFill>
              <a:srgbClr val="2F2F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94386-1AC0-4579-AD66-F9BF68DF238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ea typeface="ＭＳ Ｐゴシック" pitchFamily="-107" charset="-128"/>
              </a:rPr>
              <a:t>Electronic Journals</a:t>
            </a:r>
          </a:p>
        </p:txBody>
      </p:sp>
      <p:pic>
        <p:nvPicPr>
          <p:cNvPr id="20483" name="Content Placeholder 3" descr="home2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99604" y="1981200"/>
            <a:ext cx="8363396" cy="37338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3400" y="57150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ＭＳ Ｐゴシック" pitchFamily="34" charset="-128"/>
                <a:cs typeface="+mj-cs"/>
              </a:rPr>
              <a:t>Click the Icon to Access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Tw Cen MT" pitchFamily="34" charset="0"/>
              </a:rPr>
              <a:t>In Campus Access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752600"/>
            <a:ext cx="8153400" cy="472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latin typeface="Tw Cen MT" pitchFamily="34" charset="0"/>
              </a:rPr>
              <a:t>You will be logged in automatically if you are using </a:t>
            </a:r>
            <a:r>
              <a:rPr lang="en-US" dirty="0" err="1" smtClean="0">
                <a:latin typeface="Tw Cen MT" pitchFamily="34" charset="0"/>
              </a:rPr>
              <a:t>Binus</a:t>
            </a:r>
            <a:r>
              <a:rPr lang="en-US" dirty="0" smtClean="0">
                <a:latin typeface="Tw Cen MT" pitchFamily="34" charset="0"/>
              </a:rPr>
              <a:t> internet access</a:t>
            </a:r>
          </a:p>
        </p:txBody>
      </p:sp>
      <p:pic>
        <p:nvPicPr>
          <p:cNvPr id="23556" name="Picture 4" descr="signed i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90282"/>
            <a:ext cx="6477000" cy="403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0800000">
            <a:off x="7467600" y="3429000"/>
            <a:ext cx="6858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6630988" y="3960812"/>
            <a:ext cx="608013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95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Tw Cen MT" pitchFamily="34" charset="0"/>
              </a:rPr>
              <a:t>Off Campus Access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8229600" cy="43434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2000" dirty="0" smtClean="0">
                <a:latin typeface="Tw Cen MT" pitchFamily="34" charset="0"/>
              </a:rPr>
              <a:t/>
            </a:r>
            <a:br>
              <a:rPr lang="en-US" sz="2000" dirty="0" smtClean="0">
                <a:latin typeface="Tw Cen MT" pitchFamily="34" charset="0"/>
              </a:rPr>
            </a:br>
            <a:r>
              <a:rPr lang="en-US" sz="2400" dirty="0" smtClean="0">
                <a:latin typeface="Tw Cen MT" pitchFamily="34" charset="0"/>
              </a:rPr>
              <a:t>You need to have a Username and Password to Access </a:t>
            </a:r>
            <a:r>
              <a:rPr lang="en-US" sz="2400" dirty="0" err="1" smtClean="0">
                <a:latin typeface="Tw Cen MT" pitchFamily="34" charset="0"/>
              </a:rPr>
              <a:t>Proquest</a:t>
            </a:r>
            <a:r>
              <a:rPr lang="en-US" sz="2400" dirty="0" smtClean="0">
                <a:latin typeface="Tw Cen MT" pitchFamily="34" charset="0"/>
              </a:rPr>
              <a:t> from Outside the Campus Area.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Tw Cen MT" pitchFamily="34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Tw Cen MT" pitchFamily="34" charset="0"/>
              </a:rPr>
              <a:t>	You can get the password from the Library &amp; Knowledge Center Website: </a:t>
            </a:r>
            <a:r>
              <a:rPr lang="en-US" sz="2400" dirty="0" smtClean="0">
                <a:latin typeface="Tw Cen MT" pitchFamily="34" charset="0"/>
                <a:hlinkClick r:id="rId2"/>
              </a:rPr>
              <a:t>http://library.binus.ac.id/</a:t>
            </a:r>
            <a:endParaRPr lang="en-US" sz="2400" dirty="0" smtClean="0">
              <a:latin typeface="Tw Cen MT" pitchFamily="34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latin typeface="Tw Cen MT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latin typeface="Tw Cen MT" pitchFamily="34" charset="0"/>
              </a:rPr>
              <a:t>	Log in – My Library – My </a:t>
            </a:r>
            <a:r>
              <a:rPr lang="en-US" dirty="0" err="1" smtClean="0">
                <a:latin typeface="Tw Cen MT" pitchFamily="34" charset="0"/>
              </a:rPr>
              <a:t>EJournal</a:t>
            </a:r>
            <a:r>
              <a:rPr lang="en-US" dirty="0" smtClean="0">
                <a:latin typeface="Tw Cen MT" pitchFamily="34" charset="0"/>
              </a:rPr>
              <a:t> Collections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Tw Cen MT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Tw Cen MT" pitchFamily="34" charset="0"/>
              </a:rPr>
              <a:t>	</a:t>
            </a:r>
          </a:p>
          <a:p>
            <a:pPr eaLnBrk="1" hangingPunct="1">
              <a:buFontTx/>
              <a:buNone/>
            </a:pPr>
            <a:endParaRPr lang="en-US" sz="2400" dirty="0" smtClean="0">
              <a:latin typeface="Tw Cen MT" pitchFamily="34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latin typeface="Tw Cen M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Usernames and Passwords</a:t>
            </a:r>
          </a:p>
        </p:txBody>
      </p:sp>
      <p:pic>
        <p:nvPicPr>
          <p:cNvPr id="26627" name="Content Placeholder 3" descr="BINA NUSANTARA - Library &amp; Knowledge Center_1311397059776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676400"/>
            <a:ext cx="7150100" cy="4419600"/>
          </a:xfrm>
        </p:spPr>
      </p:pic>
      <p:sp>
        <p:nvSpPr>
          <p:cNvPr id="5" name="Oval 4"/>
          <p:cNvSpPr/>
          <p:nvPr/>
        </p:nvSpPr>
        <p:spPr>
          <a:xfrm>
            <a:off x="1066800" y="3352800"/>
            <a:ext cx="1905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publikasi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yang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r>
              <a:rPr lang="en-US" dirty="0" smtClean="0"/>
              <a:t> yang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r>
              <a:rPr lang="en-US" dirty="0" smtClean="0"/>
              <a:t>, professor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Berfokus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endParaRPr lang="en-US" dirty="0" smtClean="0"/>
          </a:p>
          <a:p>
            <a:r>
              <a:rPr lang="en-US" dirty="0" err="1" smtClean="0"/>
              <a:t>Ditujukan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akademis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6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Tw Cen MT" pitchFamily="34" charset="0"/>
              </a:rPr>
              <a:t>Full Text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94509" y="1524000"/>
            <a:ext cx="6819900" cy="511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228600" y="2971800"/>
            <a:ext cx="838200" cy="15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Tw Cen MT" pitchFamily="34" charset="0"/>
              </a:rPr>
              <a:t>Choosing Article Citation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1563" t="29167" r="3906" b="64583"/>
          <a:stretch>
            <a:fillRect/>
          </a:stretch>
        </p:blipFill>
        <p:spPr bwMode="auto">
          <a:xfrm>
            <a:off x="152400" y="16002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209800"/>
            <a:ext cx="8458200" cy="399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10800000">
            <a:off x="7315200" y="2133600"/>
            <a:ext cx="12954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4000" dirty="0" smtClean="0">
                <a:latin typeface="Tw Cen MT" pitchFamily="34" charset="0"/>
              </a:rPr>
              <a:t>My Research Tab</a:t>
            </a:r>
          </a:p>
        </p:txBody>
      </p:sp>
      <p:pic>
        <p:nvPicPr>
          <p:cNvPr id="40963" name="Picture 2" descr="C:\Documents and Settings\library\Desktop\works\proQuest\Public Profile- David Siagian - ProQuest_131122865400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600200"/>
            <a:ext cx="7696200" cy="4795838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PLAGIARISME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The </a:t>
            </a:r>
            <a:r>
              <a:rPr lang="en-US" sz="1800" b="1" dirty="0"/>
              <a:t>American Heritage Dictionary of the English Language</a:t>
            </a:r>
            <a:r>
              <a:rPr lang="en-US" sz="1800" dirty="0"/>
              <a:t> </a:t>
            </a:r>
            <a:r>
              <a:rPr lang="en-US" sz="1800" b="1" dirty="0"/>
              <a:t>(4th Ed.) </a:t>
            </a:r>
            <a:r>
              <a:rPr lang="en-US" sz="1800" dirty="0" err="1" smtClean="0"/>
              <a:t>Mendefinisikan</a:t>
            </a:r>
            <a:r>
              <a:rPr lang="en-US" sz="1800" dirty="0" smtClean="0"/>
              <a:t> </a:t>
            </a:r>
            <a:r>
              <a:rPr lang="en-US" sz="1800" dirty="0" err="1"/>
              <a:t>plagiarisme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smtClean="0"/>
              <a:t>“</a:t>
            </a:r>
            <a:r>
              <a:rPr lang="en-US" sz="1800" dirty="0" err="1" smtClean="0"/>
              <a:t>sepenggal</a:t>
            </a:r>
            <a:r>
              <a:rPr lang="en-US" sz="1800" dirty="0" smtClean="0"/>
              <a:t> </a:t>
            </a:r>
            <a:r>
              <a:rPr lang="en-US" sz="1800" dirty="0" err="1" smtClean="0"/>
              <a:t>tulisan</a:t>
            </a:r>
            <a:r>
              <a:rPr lang="en-US" sz="1800" dirty="0" smtClean="0"/>
              <a:t> </a:t>
            </a:r>
            <a:r>
              <a:rPr lang="en-US" sz="1800" dirty="0"/>
              <a:t>yang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disalin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smtClean="0"/>
              <a:t>orang </a:t>
            </a:r>
            <a:r>
              <a:rPr lang="en-US" sz="1800" dirty="0"/>
              <a:t>lain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 smtClean="0"/>
              <a:t>disampaikan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/>
              <a:t>pekerjaan</a:t>
            </a:r>
            <a:r>
              <a:rPr lang="en-US" sz="1800" dirty="0"/>
              <a:t> </a:t>
            </a:r>
            <a:r>
              <a:rPr lang="en-US" sz="1800" dirty="0" err="1" smtClean="0"/>
              <a:t>sendiri</a:t>
            </a:r>
            <a:r>
              <a:rPr lang="en-US" sz="1800" dirty="0"/>
              <a:t>."</a:t>
            </a:r>
            <a:endParaRPr lang="en-US" sz="1800" dirty="0" smtClean="0"/>
          </a:p>
          <a:p>
            <a:r>
              <a:rPr lang="en-US" sz="1800" b="1" dirty="0" smtClean="0"/>
              <a:t>The American Heritage Dictionary </a:t>
            </a:r>
            <a:r>
              <a:rPr lang="en-US" sz="1800" dirty="0" smtClean="0"/>
              <a:t>(2nd College Ed.) </a:t>
            </a:r>
            <a:r>
              <a:rPr lang="en-US" sz="1800" dirty="0" err="1" smtClean="0"/>
              <a:t>mendefinisikan</a:t>
            </a:r>
            <a:r>
              <a:rPr lang="en-US" sz="1800" dirty="0" smtClean="0"/>
              <a:t> </a:t>
            </a:r>
            <a:r>
              <a:rPr lang="en-US" sz="1800" dirty="0" err="1" smtClean="0"/>
              <a:t>plagiat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/>
              <a:t> </a:t>
            </a:r>
            <a:r>
              <a:rPr lang="en-US" sz="1800" dirty="0" smtClean="0"/>
              <a:t>"</a:t>
            </a:r>
            <a:r>
              <a:rPr lang="en-US" sz="1800" dirty="0" err="1" smtClean="0"/>
              <a:t>mengambil</a:t>
            </a:r>
            <a:r>
              <a:rPr lang="en-US" sz="1800" dirty="0" smtClean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menggunakannya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yang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tulisan</a:t>
            </a:r>
            <a:r>
              <a:rPr lang="en-US" sz="1800" dirty="0"/>
              <a:t>, ide,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lainnya</a:t>
            </a:r>
            <a:r>
              <a:rPr lang="en-US" sz="1800" dirty="0"/>
              <a:t>."</a:t>
            </a:r>
            <a:r>
              <a:rPr lang="en-US" sz="1800" dirty="0" smtClean="0"/>
              <a:t> </a:t>
            </a:r>
          </a:p>
          <a:p>
            <a:r>
              <a:rPr lang="en-US" sz="1800" b="1" dirty="0" smtClean="0"/>
              <a:t>IEEE (Institute of Electrical and Electronics Engineers) </a:t>
            </a:r>
          </a:p>
          <a:p>
            <a:r>
              <a:rPr lang="en-US" sz="1800" dirty="0" err="1"/>
              <a:t>mendefinisikan</a:t>
            </a:r>
            <a:r>
              <a:rPr lang="en-US" sz="1800" dirty="0"/>
              <a:t> </a:t>
            </a:r>
            <a:r>
              <a:rPr lang="en-US" sz="1800" dirty="0" err="1"/>
              <a:t>plagiarisme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penggunaan</a:t>
            </a:r>
            <a:r>
              <a:rPr lang="en-US" sz="1800" dirty="0"/>
              <a:t> </a:t>
            </a:r>
            <a:r>
              <a:rPr lang="en-US" sz="1800" dirty="0" err="1" smtClean="0"/>
              <a:t>kembali</a:t>
            </a:r>
            <a:r>
              <a:rPr lang="en-US" sz="1800" dirty="0" smtClean="0"/>
              <a:t> ide, proses, </a:t>
            </a:r>
            <a:r>
              <a:rPr lang="en-US" sz="1800" dirty="0" err="1" smtClean="0"/>
              <a:t>hasil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kata-kata orang lain </a:t>
            </a:r>
            <a:r>
              <a:rPr lang="en-US" sz="1800" dirty="0" err="1" smtClean="0"/>
              <a:t>tanpa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eksplisit</a:t>
            </a:r>
            <a:r>
              <a:rPr lang="en-US" sz="1800" dirty="0" smtClean="0"/>
              <a:t> </a:t>
            </a:r>
            <a:r>
              <a:rPr lang="en-US" sz="1800" dirty="0" err="1" smtClean="0"/>
              <a:t>menyatakan</a:t>
            </a:r>
            <a:r>
              <a:rPr lang="en-US" sz="1800" dirty="0" smtClean="0"/>
              <a:t> </a:t>
            </a:r>
            <a:r>
              <a:rPr lang="en-US" sz="1800" dirty="0" err="1" smtClean="0"/>
              <a:t>penulis</a:t>
            </a:r>
            <a:r>
              <a:rPr lang="en-US" sz="1800" dirty="0" smtClean="0"/>
              <a:t> </a:t>
            </a:r>
            <a:r>
              <a:rPr lang="en-US" sz="1800" dirty="0" err="1" smtClean="0"/>
              <a:t>asli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sumbernya</a:t>
            </a:r>
            <a:r>
              <a:rPr lang="en-US" sz="1800" dirty="0" smtClean="0">
                <a:solidFill>
                  <a:srgbClr val="404040"/>
                </a:solidFill>
              </a:rPr>
              <a:t>. </a:t>
            </a:r>
            <a:r>
              <a:rPr lang="id-ID" sz="1800" dirty="0" smtClean="0">
                <a:solidFill>
                  <a:srgbClr val="404040"/>
                </a:solidFill>
              </a:rPr>
              <a:t>Harus dipahami juga, bahwa tindakan-tindakan korektif tertentu dapat </a:t>
            </a:r>
            <a:r>
              <a:rPr lang="en-US" sz="1800" dirty="0" err="1" smtClean="0">
                <a:solidFill>
                  <a:srgbClr val="404040"/>
                </a:solidFill>
              </a:rPr>
              <a:t>berlaku</a:t>
            </a:r>
            <a:r>
              <a:rPr lang="en-US" sz="1800" dirty="0" smtClean="0">
                <a:solidFill>
                  <a:srgbClr val="404040"/>
                </a:solidFill>
              </a:rPr>
              <a:t> </a:t>
            </a:r>
            <a:r>
              <a:rPr lang="en-US" sz="1800" dirty="0" err="1" smtClean="0">
                <a:solidFill>
                  <a:srgbClr val="404040"/>
                </a:solidFill>
              </a:rPr>
              <a:t>juga</a:t>
            </a:r>
            <a:r>
              <a:rPr lang="en-US" sz="1800" dirty="0" smtClean="0">
                <a:solidFill>
                  <a:srgbClr val="404040"/>
                </a:solidFill>
              </a:rPr>
              <a:t> </a:t>
            </a:r>
            <a:r>
              <a:rPr lang="en-US" sz="1800" dirty="0" err="1" smtClean="0">
                <a:solidFill>
                  <a:srgbClr val="404040"/>
                </a:solidFill>
              </a:rPr>
              <a:t>pada</a:t>
            </a:r>
            <a:r>
              <a:rPr lang="en-US" sz="1800" dirty="0" smtClean="0">
                <a:solidFill>
                  <a:srgbClr val="404040"/>
                </a:solidFill>
              </a:rPr>
              <a:t> </a:t>
            </a:r>
            <a:r>
              <a:rPr lang="en-US" sz="1800" dirty="0" err="1" smtClean="0">
                <a:solidFill>
                  <a:srgbClr val="404040"/>
                </a:solidFill>
              </a:rPr>
              <a:t>penggunaan</a:t>
            </a:r>
            <a:r>
              <a:rPr lang="en-US" sz="1800" dirty="0" smtClean="0">
                <a:solidFill>
                  <a:srgbClr val="404040"/>
                </a:solidFill>
              </a:rPr>
              <a:t> </a:t>
            </a:r>
            <a:r>
              <a:rPr lang="en-US" sz="1800" dirty="0" err="1" smtClean="0">
                <a:solidFill>
                  <a:srgbClr val="404040"/>
                </a:solidFill>
              </a:rPr>
              <a:t>kembali</a:t>
            </a:r>
            <a:r>
              <a:rPr lang="en-US" sz="1800" dirty="0" smtClean="0">
                <a:solidFill>
                  <a:srgbClr val="404040"/>
                </a:solidFill>
              </a:rPr>
              <a:t> ide orang lain </a:t>
            </a:r>
            <a:r>
              <a:rPr lang="en-US" sz="1800" dirty="0" err="1" smtClean="0">
                <a:solidFill>
                  <a:srgbClr val="404040"/>
                </a:solidFill>
              </a:rPr>
              <a:t>tanpa</a:t>
            </a:r>
            <a:r>
              <a:rPr lang="en-US" sz="1800" dirty="0" smtClean="0">
                <a:solidFill>
                  <a:srgbClr val="404040"/>
                </a:solidFill>
              </a:rPr>
              <a:t> </a:t>
            </a:r>
            <a:r>
              <a:rPr lang="en-US" sz="1800" dirty="0" err="1" smtClean="0">
                <a:solidFill>
                  <a:srgbClr val="404040"/>
                </a:solidFill>
              </a:rPr>
              <a:t>pengakuan</a:t>
            </a:r>
            <a:r>
              <a:rPr lang="en-US" sz="1800" dirty="0" smtClean="0">
                <a:solidFill>
                  <a:srgbClr val="404040"/>
                </a:solidFill>
              </a:rPr>
              <a:t> </a:t>
            </a:r>
            <a:r>
              <a:rPr lang="en-US" sz="1800" dirty="0" err="1" smtClean="0">
                <a:solidFill>
                  <a:srgbClr val="404040"/>
                </a:solidFill>
              </a:rPr>
              <a:t>pencetusnya</a:t>
            </a:r>
            <a:r>
              <a:rPr lang="en-US" sz="1800" dirty="0" smtClean="0">
                <a:solidFill>
                  <a:srgbClr val="40404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889" y="457200"/>
            <a:ext cx="78079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Binus</a:t>
            </a:r>
            <a:r>
              <a:rPr lang="en-US" dirty="0" smtClean="0"/>
              <a:t> University Library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/>
              <a:t>1982 - </a:t>
            </a:r>
            <a:r>
              <a:rPr lang="pl-PL" dirty="0" smtClean="0"/>
              <a:t>Akademi </a:t>
            </a:r>
            <a:r>
              <a:rPr lang="pl-PL" dirty="0"/>
              <a:t>Teknik Komputer (ATK) </a:t>
            </a:r>
            <a:r>
              <a:rPr lang="pl-PL" dirty="0" smtClean="0"/>
              <a:t>library</a:t>
            </a:r>
            <a:endParaRPr lang="en-US" dirty="0" smtClean="0"/>
          </a:p>
          <a:p>
            <a:pPr lvl="1"/>
            <a:r>
              <a:rPr lang="en-US" dirty="0" smtClean="0"/>
              <a:t>1986 </a:t>
            </a:r>
            <a:r>
              <a:rPr lang="en-US" dirty="0"/>
              <a:t>-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Informatika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BINA </a:t>
            </a:r>
            <a:r>
              <a:rPr lang="en-US" dirty="0" smtClean="0"/>
              <a:t>NUSANTARA library</a:t>
            </a:r>
          </a:p>
          <a:p>
            <a:pPr lvl="1"/>
            <a:r>
              <a:rPr lang="en-US" dirty="0" smtClean="0"/>
              <a:t>1996 - BINUS</a:t>
            </a:r>
            <a:r>
              <a:rPr lang="en-US" dirty="0"/>
              <a:t>  UNIVERSITY </a:t>
            </a:r>
            <a:r>
              <a:rPr lang="en-US" dirty="0" smtClean="0"/>
              <a:t>library</a:t>
            </a:r>
          </a:p>
          <a:p>
            <a:pPr lvl="1"/>
            <a:endParaRPr lang="en-US" dirty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PERPUSTAKAAN (SIPUS) – 1999</a:t>
            </a:r>
          </a:p>
          <a:p>
            <a:pPr lvl="1"/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endParaRPr lang="en-US" dirty="0" smtClean="0"/>
          </a:p>
          <a:p>
            <a:pPr lvl="1"/>
            <a:r>
              <a:rPr lang="en-US" dirty="0" err="1" smtClean="0"/>
              <a:t>Katalogisasi</a:t>
            </a:r>
            <a:endParaRPr lang="en-US" dirty="0" smtClean="0"/>
          </a:p>
          <a:p>
            <a:pPr lvl="1"/>
            <a:r>
              <a:rPr lang="en-US" dirty="0" err="1" smtClean="0"/>
              <a:t>Sirkulasi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Automated borrowing and </a:t>
            </a:r>
            <a:r>
              <a:rPr lang="en-US" dirty="0" smtClean="0"/>
              <a:t>returning</a:t>
            </a:r>
            <a:r>
              <a:rPr lang="en-US" dirty="0"/>
              <a:t> </a:t>
            </a:r>
            <a:r>
              <a:rPr lang="en-US" dirty="0" smtClean="0"/>
              <a:t>- 2010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562572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JENIS PLAGIARISME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1493520"/>
            <a:ext cx="8001000" cy="376428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yang </a:t>
            </a:r>
            <a:r>
              <a:rPr lang="en-US" dirty="0" err="1" smtClean="0"/>
              <a:t>dicuri</a:t>
            </a:r>
            <a:r>
              <a:rPr lang="en-US" dirty="0" smtClean="0"/>
              <a:t>(</a:t>
            </a:r>
            <a:r>
              <a:rPr lang="en-US" dirty="0" err="1" smtClean="0"/>
              <a:t>ide,isi,kata,kalimat,keseluruhan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kesengajaan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tidaknya</a:t>
            </a:r>
            <a:endParaRPr lang="en-US" dirty="0" smtClean="0"/>
          </a:p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proporsi</a:t>
            </a:r>
            <a:r>
              <a:rPr lang="en-US" dirty="0" smtClean="0"/>
              <a:t> yang </a:t>
            </a:r>
            <a:r>
              <a:rPr lang="en-US" dirty="0" err="1" smtClean="0"/>
              <a:t>diplagiat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-</a:t>
            </a:r>
            <a:r>
              <a:rPr lang="en-US" dirty="0" err="1" smtClean="0"/>
              <a:t>Plagiat</a:t>
            </a:r>
            <a:r>
              <a:rPr lang="en-US" dirty="0" smtClean="0"/>
              <a:t> </a:t>
            </a:r>
            <a:r>
              <a:rPr lang="en-US" dirty="0" err="1" smtClean="0"/>
              <a:t>ringan</a:t>
            </a:r>
            <a:r>
              <a:rPr lang="en-US" dirty="0" smtClean="0"/>
              <a:t> : &lt;30%</a:t>
            </a:r>
          </a:p>
          <a:p>
            <a:pPr lvl="1">
              <a:buNone/>
            </a:pPr>
            <a:r>
              <a:rPr lang="en-US" dirty="0" smtClean="0"/>
              <a:t>-</a:t>
            </a:r>
            <a:r>
              <a:rPr lang="en-US" dirty="0" err="1" smtClean="0"/>
              <a:t>Plagiat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: 30-70%</a:t>
            </a:r>
          </a:p>
          <a:p>
            <a:pPr lvl="1">
              <a:buNone/>
            </a:pPr>
            <a:r>
              <a:rPr lang="en-US" dirty="0" smtClean="0"/>
              <a:t>-</a:t>
            </a:r>
            <a:r>
              <a:rPr lang="en-US" dirty="0" err="1" smtClean="0"/>
              <a:t>Plagiat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: &gt;70%</a:t>
            </a:r>
          </a:p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:</a:t>
            </a:r>
          </a:p>
          <a:p>
            <a:pPr lvl="1">
              <a:buNone/>
            </a:pPr>
            <a:r>
              <a:rPr lang="en-US" dirty="0" smtClean="0"/>
              <a:t>-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demi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-</a:t>
            </a:r>
            <a:r>
              <a:rPr lang="en-US" dirty="0" err="1" smtClean="0"/>
              <a:t>Mosaik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304800"/>
            <a:ext cx="8610600" cy="114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PENYEBAB PLAGIARISME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1493520"/>
            <a:ext cx="8001000" cy="3764280"/>
          </a:xfrm>
        </p:spPr>
        <p:txBody>
          <a:bodyPr>
            <a:normAutofit/>
          </a:bodyPr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sadar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plagiat</a:t>
            </a:r>
            <a:endParaRPr lang="en-US" dirty="0" smtClean="0"/>
          </a:p>
          <a:p>
            <a:r>
              <a:rPr lang="en-US" dirty="0" err="1" smtClean="0"/>
              <a:t>Terpengaruh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dibaca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sadar</a:t>
            </a:r>
            <a:r>
              <a:rPr lang="en-US" dirty="0" smtClean="0"/>
              <a:t> </a:t>
            </a:r>
            <a:r>
              <a:rPr lang="en-US" dirty="0" err="1" smtClean="0"/>
              <a:t>menyalin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dibaca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sedikit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menutip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yang </a:t>
            </a:r>
            <a:r>
              <a:rPr lang="en-US" dirty="0" err="1" smtClean="0"/>
              <a:t>benar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TINGKAT PLAGIARISME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US" sz="1800" dirty="0" err="1" smtClean="0"/>
              <a:t>Berikut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lima (5) </a:t>
            </a:r>
            <a:r>
              <a:rPr lang="en-US" sz="1800" dirty="0" err="1" smtClean="0"/>
              <a:t>tingkat</a:t>
            </a:r>
            <a:r>
              <a:rPr lang="en-US" sz="1800" dirty="0" smtClean="0"/>
              <a:t> </a:t>
            </a:r>
            <a:r>
              <a:rPr lang="en-US" sz="1800" dirty="0" err="1" smtClean="0"/>
              <a:t>plagiarisme</a:t>
            </a:r>
            <a:r>
              <a:rPr lang="en-US" sz="1800" dirty="0" smtClean="0"/>
              <a:t> </a:t>
            </a:r>
            <a:r>
              <a:rPr lang="en-US" sz="1800" dirty="0" err="1" smtClean="0"/>
              <a:t>berdasaran</a:t>
            </a:r>
            <a:r>
              <a:rPr lang="en-US" sz="1800" dirty="0" smtClean="0"/>
              <a:t> </a:t>
            </a:r>
            <a:r>
              <a:rPr lang="en-US" sz="1800" dirty="0" err="1" smtClean="0"/>
              <a:t>petunjuk</a:t>
            </a:r>
            <a:r>
              <a:rPr lang="en-US" sz="1800" dirty="0" smtClean="0"/>
              <a:t> IEEE[2]: </a:t>
            </a:r>
          </a:p>
          <a:p>
            <a:pPr>
              <a:buNone/>
            </a:pPr>
            <a:r>
              <a:rPr lang="en-US" sz="1800" dirty="0" smtClean="0"/>
              <a:t>1. </a:t>
            </a:r>
            <a:r>
              <a:rPr lang="en-US" sz="1800" b="1" dirty="0" smtClean="0"/>
              <a:t>Tingkat 1, </a:t>
            </a:r>
            <a:r>
              <a:rPr lang="en-US" sz="1800" dirty="0" err="1" smtClean="0"/>
              <a:t>menyalin</a:t>
            </a:r>
            <a:r>
              <a:rPr lang="en-US" sz="1800" dirty="0" smtClean="0"/>
              <a:t> (</a:t>
            </a:r>
            <a:r>
              <a:rPr lang="en-US" sz="1800" dirty="0" err="1" smtClean="0"/>
              <a:t>tanpa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pengakuan</a:t>
            </a:r>
            <a:r>
              <a:rPr lang="en-US" sz="1800" dirty="0" smtClean="0"/>
              <a:t>) </a:t>
            </a:r>
            <a:r>
              <a:rPr lang="en-US" sz="1800" dirty="0" err="1" smtClean="0"/>
              <a:t>kata-perkata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seluruh</a:t>
            </a:r>
            <a:r>
              <a:rPr lang="en-US" sz="1800" dirty="0" smtClean="0"/>
              <a:t> </a:t>
            </a:r>
            <a:r>
              <a:rPr lang="en-US" sz="1800" dirty="0" err="1" smtClean="0"/>
              <a:t>tulisan</a:t>
            </a:r>
            <a:r>
              <a:rPr lang="en-US" sz="1800" dirty="0" smtClean="0"/>
              <a:t>,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besar</a:t>
            </a:r>
            <a:r>
              <a:rPr lang="en-US" sz="1800" dirty="0" smtClean="0"/>
              <a:t> </a:t>
            </a:r>
            <a:r>
              <a:rPr lang="en-US" sz="1800" dirty="0" err="1" smtClean="0"/>
              <a:t>tulisan</a:t>
            </a:r>
            <a:r>
              <a:rPr lang="en-US" sz="1800" dirty="0" smtClean="0"/>
              <a:t> (&gt;50%),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menyalin</a:t>
            </a:r>
            <a:r>
              <a:rPr lang="en-US" sz="1800" dirty="0" smtClean="0"/>
              <a:t> </a:t>
            </a:r>
            <a:r>
              <a:rPr lang="en-US" sz="1800" dirty="0" err="1" smtClean="0"/>
              <a:t>kata-perkata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tulisan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pengarang</a:t>
            </a:r>
            <a:r>
              <a:rPr lang="en-US" sz="1800" dirty="0" smtClean="0"/>
              <a:t> yang </a:t>
            </a:r>
            <a:r>
              <a:rPr lang="en-US" sz="1800" dirty="0" err="1" smtClean="0"/>
              <a:t>sama</a:t>
            </a:r>
            <a:r>
              <a:rPr lang="en-US" sz="1800" dirty="0" smtClean="0"/>
              <a:t>. </a:t>
            </a:r>
          </a:p>
          <a:p>
            <a:pPr>
              <a:buNone/>
            </a:pPr>
            <a:r>
              <a:rPr lang="en-US" sz="1800" dirty="0" smtClean="0"/>
              <a:t>2. </a:t>
            </a:r>
            <a:r>
              <a:rPr lang="en-US" sz="1800" b="1" dirty="0" smtClean="0"/>
              <a:t>Tingkat 2</a:t>
            </a:r>
            <a:r>
              <a:rPr lang="en-US" sz="1800" dirty="0" smtClean="0"/>
              <a:t>, </a:t>
            </a:r>
            <a:r>
              <a:rPr lang="en-US" sz="1800" dirty="0" err="1" smtClean="0"/>
              <a:t>menyalin</a:t>
            </a:r>
            <a:r>
              <a:rPr lang="en-US" sz="1800" dirty="0" smtClean="0"/>
              <a:t> (</a:t>
            </a:r>
            <a:r>
              <a:rPr lang="en-US" sz="1800" dirty="0" err="1" smtClean="0"/>
              <a:t>tanpa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pengakuan</a:t>
            </a:r>
            <a:r>
              <a:rPr lang="en-US" sz="1800" dirty="0" smtClean="0"/>
              <a:t>) </a:t>
            </a:r>
            <a:r>
              <a:rPr lang="en-US" sz="1800" dirty="0" err="1" smtClean="0"/>
              <a:t>kata-perkata</a:t>
            </a:r>
            <a:r>
              <a:rPr lang="en-US" sz="1800" dirty="0" smtClean="0"/>
              <a:t> </a:t>
            </a:r>
            <a:r>
              <a:rPr lang="en-US" sz="1800" dirty="0" err="1" smtClean="0"/>
              <a:t>sebagian</a:t>
            </a:r>
            <a:r>
              <a:rPr lang="en-US" sz="1800" dirty="0" smtClean="0"/>
              <a:t> </a:t>
            </a:r>
            <a:r>
              <a:rPr lang="en-US" sz="1800" dirty="0" err="1" smtClean="0"/>
              <a:t>tulisan</a:t>
            </a:r>
            <a:r>
              <a:rPr lang="en-US" sz="1800" dirty="0" smtClean="0"/>
              <a:t> (</a:t>
            </a:r>
            <a:r>
              <a:rPr lang="en-US" sz="1800" dirty="0" err="1" smtClean="0"/>
              <a:t>antara</a:t>
            </a:r>
            <a:r>
              <a:rPr lang="en-US" sz="1800" dirty="0" smtClean="0"/>
              <a:t> 20%-50%),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menyalin</a:t>
            </a:r>
            <a:r>
              <a:rPr lang="en-US" sz="1800" dirty="0" smtClean="0"/>
              <a:t> </a:t>
            </a:r>
            <a:r>
              <a:rPr lang="en-US" sz="1800" dirty="0" err="1" smtClean="0"/>
              <a:t>kata-perkata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tulisan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pengarang</a:t>
            </a:r>
            <a:r>
              <a:rPr lang="en-US" sz="1800" dirty="0" smtClean="0"/>
              <a:t> yang </a:t>
            </a:r>
            <a:r>
              <a:rPr lang="en-US" sz="1800" dirty="0" err="1" smtClean="0"/>
              <a:t>sama</a:t>
            </a:r>
            <a:r>
              <a:rPr lang="en-US" sz="1800" dirty="0" smtClean="0"/>
              <a:t>. </a:t>
            </a:r>
          </a:p>
          <a:p>
            <a:pPr>
              <a:buNone/>
            </a:pPr>
            <a:r>
              <a:rPr lang="en-US" sz="1800" dirty="0" smtClean="0"/>
              <a:t>3. </a:t>
            </a:r>
            <a:r>
              <a:rPr lang="en-US" sz="1800" b="1" dirty="0" smtClean="0"/>
              <a:t>Tingkat 3</a:t>
            </a:r>
            <a:r>
              <a:rPr lang="en-US" sz="1800" dirty="0" smtClean="0"/>
              <a:t>, </a:t>
            </a:r>
            <a:r>
              <a:rPr lang="en-US" sz="1800" dirty="0" err="1" smtClean="0"/>
              <a:t>menyalin</a:t>
            </a:r>
            <a:r>
              <a:rPr lang="en-US" sz="1800" dirty="0" smtClean="0"/>
              <a:t> (</a:t>
            </a:r>
            <a:r>
              <a:rPr lang="en-US" sz="1800" dirty="0" err="1" smtClean="0"/>
              <a:t>tanpa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pengakuan</a:t>
            </a:r>
            <a:r>
              <a:rPr lang="en-US" sz="1800" dirty="0" smtClean="0"/>
              <a:t>) </a:t>
            </a:r>
            <a:r>
              <a:rPr lang="en-US" sz="1800" dirty="0" err="1" smtClean="0"/>
              <a:t>kata-perkata</a:t>
            </a:r>
            <a:r>
              <a:rPr lang="en-US" sz="1800" dirty="0" smtClean="0"/>
              <a:t> </a:t>
            </a:r>
            <a:r>
              <a:rPr lang="en-US" sz="1800" dirty="0" err="1" smtClean="0"/>
              <a:t>elemen-elemen</a:t>
            </a:r>
            <a:r>
              <a:rPr lang="en-US" sz="1800" dirty="0" smtClean="0"/>
              <a:t> </a:t>
            </a:r>
            <a:r>
              <a:rPr lang="en-US" sz="1800" dirty="0" err="1" smtClean="0"/>
              <a:t>tulisan</a:t>
            </a:r>
            <a:r>
              <a:rPr lang="en-US" sz="1800" dirty="0" smtClean="0"/>
              <a:t> (</a:t>
            </a:r>
            <a:r>
              <a:rPr lang="en-US" sz="1800" dirty="0" err="1" smtClean="0"/>
              <a:t>paragraf</a:t>
            </a:r>
            <a:r>
              <a:rPr lang="en-US" sz="1800" dirty="0" smtClean="0"/>
              <a:t>, </a:t>
            </a:r>
            <a:r>
              <a:rPr lang="en-US" sz="1800" dirty="0" err="1" smtClean="0"/>
              <a:t>kalimat</a:t>
            </a:r>
            <a:r>
              <a:rPr lang="en-US" sz="1800" dirty="0" smtClean="0"/>
              <a:t>, </a:t>
            </a:r>
            <a:r>
              <a:rPr lang="en-US" sz="1800" dirty="0" err="1" smtClean="0"/>
              <a:t>ilustasi</a:t>
            </a:r>
            <a:r>
              <a:rPr lang="en-US" sz="1800" dirty="0" smtClean="0"/>
              <a:t>, </a:t>
            </a:r>
            <a:r>
              <a:rPr lang="en-US" sz="1800" dirty="0" err="1" smtClean="0"/>
              <a:t>dll</a:t>
            </a:r>
            <a:r>
              <a:rPr lang="en-US" sz="1800" dirty="0" smtClean="0"/>
              <a:t>.) yang </a:t>
            </a:r>
            <a:r>
              <a:rPr lang="en-US" sz="1800" dirty="0" err="1" smtClean="0"/>
              <a:t>memberikan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bagian</a:t>
            </a:r>
            <a:r>
              <a:rPr lang="en-US" sz="1800" dirty="0" smtClean="0"/>
              <a:t> </a:t>
            </a:r>
            <a:r>
              <a:rPr lang="en-US" sz="1800" dirty="0" err="1" smtClean="0"/>
              <a:t>penting</a:t>
            </a:r>
            <a:r>
              <a:rPr lang="en-US" sz="1800" dirty="0" smtClean="0"/>
              <a:t> (</a:t>
            </a:r>
            <a:r>
              <a:rPr lang="en-US" sz="1800" dirty="0" err="1" smtClean="0"/>
              <a:t>hingga</a:t>
            </a:r>
            <a:r>
              <a:rPr lang="en-US" sz="1800" dirty="0" smtClean="0"/>
              <a:t> 20%)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tulisan</a:t>
            </a:r>
            <a:r>
              <a:rPr lang="en-US" sz="1800" dirty="0" smtClean="0"/>
              <a:t>. </a:t>
            </a:r>
          </a:p>
          <a:p>
            <a:pPr>
              <a:buNone/>
            </a:pPr>
            <a:r>
              <a:rPr lang="en-US" sz="1800" dirty="0" smtClean="0"/>
              <a:t>4. </a:t>
            </a:r>
            <a:r>
              <a:rPr lang="en-US" sz="1800" b="1" dirty="0" smtClean="0"/>
              <a:t>Tingkat 4</a:t>
            </a:r>
            <a:r>
              <a:rPr lang="en-US" sz="1800" dirty="0" smtClean="0"/>
              <a:t>, </a:t>
            </a:r>
            <a:r>
              <a:rPr lang="en-US" sz="1800" dirty="0" err="1" smtClean="0"/>
              <a:t>menyalin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memparafrasekan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benar</a:t>
            </a:r>
            <a:r>
              <a:rPr lang="en-US" sz="1800" dirty="0" smtClean="0"/>
              <a:t> </a:t>
            </a:r>
            <a:r>
              <a:rPr lang="en-US" sz="1800" dirty="0" err="1" smtClean="0"/>
              <a:t>paragraf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halaman</a:t>
            </a:r>
            <a:r>
              <a:rPr lang="en-US" sz="1800" dirty="0" smtClean="0"/>
              <a:t> </a:t>
            </a:r>
            <a:r>
              <a:rPr lang="en-US" sz="1800" dirty="0" err="1" smtClean="0"/>
              <a:t>tanpa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pengakuan</a:t>
            </a:r>
            <a:r>
              <a:rPr lang="en-US" sz="1800" dirty="0" smtClean="0"/>
              <a:t>. </a:t>
            </a:r>
          </a:p>
          <a:p>
            <a:pPr>
              <a:buNone/>
            </a:pPr>
            <a:r>
              <a:rPr lang="en-US" sz="1800" dirty="0" smtClean="0"/>
              <a:t>5. </a:t>
            </a:r>
            <a:r>
              <a:rPr lang="en-US" sz="1800" b="1" dirty="0" smtClean="0"/>
              <a:t>Tingkat 5</a:t>
            </a:r>
            <a:r>
              <a:rPr lang="en-US" sz="1800" dirty="0" smtClean="0"/>
              <a:t>, </a:t>
            </a:r>
            <a:r>
              <a:rPr lang="en-US" sz="1800" dirty="0" err="1" smtClean="0"/>
              <a:t>menyalin</a:t>
            </a:r>
            <a:r>
              <a:rPr lang="en-US" sz="1800" dirty="0" smtClean="0"/>
              <a:t> (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pengakuan</a:t>
            </a:r>
            <a:r>
              <a:rPr lang="en-US" sz="1800" dirty="0" smtClean="0"/>
              <a:t>) </a:t>
            </a:r>
            <a:r>
              <a:rPr lang="en-US" sz="1800" dirty="0" err="1" smtClean="0"/>
              <a:t>kata-perkata</a:t>
            </a:r>
            <a:r>
              <a:rPr lang="en-US" sz="1800" dirty="0" smtClean="0"/>
              <a:t> </a:t>
            </a:r>
            <a:r>
              <a:rPr lang="en-US" sz="1800" dirty="0" err="1" smtClean="0"/>
              <a:t>sebagian</a:t>
            </a:r>
            <a:r>
              <a:rPr lang="en-US" sz="1800" dirty="0" smtClean="0"/>
              <a:t> </a:t>
            </a:r>
            <a:r>
              <a:rPr lang="en-US" sz="1800" dirty="0" err="1" smtClean="0"/>
              <a:t>besar</a:t>
            </a:r>
            <a:r>
              <a:rPr lang="en-US" sz="1800" dirty="0" smtClean="0"/>
              <a:t> </a:t>
            </a:r>
            <a:r>
              <a:rPr lang="en-US" sz="1800" dirty="0" err="1" smtClean="0"/>
              <a:t>tulisan</a:t>
            </a:r>
            <a:r>
              <a:rPr lang="en-US" sz="1800" dirty="0" smtClean="0"/>
              <a:t> </a:t>
            </a:r>
            <a:r>
              <a:rPr lang="en-US" sz="1800" dirty="0" err="1" smtClean="0"/>
              <a:t>tanpa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memberikan</a:t>
            </a:r>
            <a:r>
              <a:rPr lang="en-US" sz="1800" dirty="0" smtClean="0"/>
              <a:t> delineation (quote </a:t>
            </a:r>
            <a:r>
              <a:rPr lang="en-US" sz="1800" dirty="0" err="1" smtClean="0"/>
              <a:t>atau</a:t>
            </a:r>
            <a:r>
              <a:rPr lang="en-US" sz="1800" dirty="0" smtClean="0"/>
              <a:t> indent) yang </a:t>
            </a:r>
            <a:r>
              <a:rPr lang="en-US" sz="1800" dirty="0" err="1" smtClean="0"/>
              <a:t>jelas</a:t>
            </a:r>
            <a:r>
              <a:rPr lang="en-US" sz="1800" dirty="0" smtClean="0"/>
              <a:t>. 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SANKSI HUKUM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905000"/>
            <a:ext cx="8229600" cy="4543425"/>
          </a:xfrm>
        </p:spPr>
        <p:txBody>
          <a:bodyPr/>
          <a:lstStyle/>
          <a:p>
            <a:r>
              <a:rPr lang="en-US" sz="2000" dirty="0" err="1" smtClean="0">
                <a:latin typeface="+mj-lt"/>
              </a:rPr>
              <a:t>Berdasarkan</a:t>
            </a:r>
            <a:r>
              <a:rPr lang="en-US" sz="2000" dirty="0" smtClean="0">
                <a:latin typeface="+mj-lt"/>
              </a:rPr>
              <a:t> UU No.20/2003, </a:t>
            </a:r>
            <a:r>
              <a:rPr lang="en-US" sz="2000" dirty="0" err="1" smtClean="0">
                <a:latin typeface="+mj-lt"/>
              </a:rPr>
              <a:t>sanksi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atas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tindakan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plagiarisme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adalah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sebagai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berikut</a:t>
            </a:r>
            <a:r>
              <a:rPr lang="en-US" sz="2000" dirty="0" smtClean="0">
                <a:latin typeface="+mj-lt"/>
              </a:rPr>
              <a:t>: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1.  </a:t>
            </a:r>
            <a:r>
              <a:rPr lang="en-US" sz="2000" dirty="0" err="1" smtClean="0">
                <a:latin typeface="+mj-lt"/>
              </a:rPr>
              <a:t>Lulusan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perguruan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tinggi</a:t>
            </a:r>
            <a:r>
              <a:rPr lang="en-US" sz="2000" dirty="0" smtClean="0">
                <a:latin typeface="+mj-lt"/>
              </a:rPr>
              <a:t> yang </a:t>
            </a:r>
            <a:r>
              <a:rPr lang="en-US" sz="2000" dirty="0" err="1" smtClean="0">
                <a:latin typeface="+mj-lt"/>
              </a:rPr>
              <a:t>karya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ilmiahnya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digunakan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untuk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memperoleh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gelar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akademik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profesi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atau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vokasi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terbukti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merupakan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jiplakan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dicabut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gelarnya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dirty="0" err="1" smtClean="0">
                <a:latin typeface="+mj-lt"/>
              </a:rPr>
              <a:t>pasal</a:t>
            </a:r>
            <a:r>
              <a:rPr lang="en-US" sz="2000" dirty="0" smtClean="0">
                <a:latin typeface="+mj-lt"/>
              </a:rPr>
              <a:t> 25 </a:t>
            </a:r>
            <a:r>
              <a:rPr lang="en-US" sz="2000" dirty="0" err="1" smtClean="0">
                <a:latin typeface="+mj-lt"/>
              </a:rPr>
              <a:t>ayat</a:t>
            </a:r>
            <a:r>
              <a:rPr lang="en-US" sz="2000" dirty="0" smtClean="0">
                <a:latin typeface="+mj-lt"/>
              </a:rPr>
              <a:t> 2). </a:t>
            </a:r>
          </a:p>
          <a:p>
            <a:pPr>
              <a:buNone/>
            </a:pP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2. </a:t>
            </a:r>
            <a:r>
              <a:rPr lang="en-US" sz="2000" dirty="0" err="1" smtClean="0">
                <a:latin typeface="+mj-lt"/>
              </a:rPr>
              <a:t>Lulusan</a:t>
            </a:r>
            <a:r>
              <a:rPr lang="en-US" sz="2000" dirty="0" smtClean="0">
                <a:latin typeface="+mj-lt"/>
              </a:rPr>
              <a:t> yang </a:t>
            </a:r>
            <a:r>
              <a:rPr lang="en-US" sz="2000" dirty="0" err="1" smtClean="0">
                <a:latin typeface="+mj-lt"/>
              </a:rPr>
              <a:t>karya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ilmiah</a:t>
            </a:r>
            <a:r>
              <a:rPr lang="en-US" sz="2000" dirty="0" smtClean="0">
                <a:latin typeface="+mj-lt"/>
              </a:rPr>
              <a:t> yang </a:t>
            </a:r>
            <a:r>
              <a:rPr lang="en-US" sz="2000" dirty="0" err="1" smtClean="0">
                <a:latin typeface="+mj-lt"/>
              </a:rPr>
              <a:t>digunakannya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untuk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mendapatkan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gelar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akademik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profesi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atau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vokasi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sebagaimana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dimaksud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dalam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Pasal</a:t>
            </a:r>
            <a:r>
              <a:rPr lang="en-US" sz="2000" dirty="0" smtClean="0">
                <a:latin typeface="+mj-lt"/>
              </a:rPr>
              <a:t> 25 </a:t>
            </a:r>
            <a:r>
              <a:rPr lang="en-US" sz="2000" dirty="0" err="1" smtClean="0">
                <a:latin typeface="+mj-lt"/>
              </a:rPr>
              <a:t>ayat</a:t>
            </a:r>
            <a:r>
              <a:rPr lang="en-US" sz="2000" dirty="0" smtClean="0">
                <a:latin typeface="+mj-lt"/>
              </a:rPr>
              <a:t> (2) </a:t>
            </a:r>
            <a:r>
              <a:rPr lang="en-US" sz="2000" dirty="0" err="1" smtClean="0">
                <a:latin typeface="+mj-lt"/>
              </a:rPr>
              <a:t>terbukti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merupakan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jiplakan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dipidana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pidana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penjara</a:t>
            </a:r>
            <a:r>
              <a:rPr lang="en-US" sz="2000" dirty="0" smtClean="0">
                <a:latin typeface="+mj-lt"/>
              </a:rPr>
              <a:t> paling lama </a:t>
            </a:r>
            <a:r>
              <a:rPr lang="en-US" sz="2000" dirty="0" err="1" smtClean="0">
                <a:latin typeface="+mj-lt"/>
              </a:rPr>
              <a:t>dua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tahun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/</a:t>
            </a:r>
            <a:r>
              <a:rPr lang="en-US" sz="2000" dirty="0" err="1" smtClean="0">
                <a:latin typeface="+mj-lt"/>
              </a:rPr>
              <a:t>atau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pidana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denda</a:t>
            </a:r>
            <a:r>
              <a:rPr lang="en-US" sz="2000" dirty="0" smtClean="0">
                <a:latin typeface="+mj-lt"/>
              </a:rPr>
              <a:t> paling </a:t>
            </a:r>
            <a:r>
              <a:rPr lang="en-US" sz="2000" dirty="0" err="1" smtClean="0">
                <a:latin typeface="+mj-lt"/>
              </a:rPr>
              <a:t>banyak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Rp</a:t>
            </a:r>
            <a:r>
              <a:rPr lang="en-US" sz="2000" dirty="0" smtClean="0">
                <a:latin typeface="+mj-lt"/>
              </a:rPr>
              <a:t> 200.000.000,00 (</a:t>
            </a:r>
            <a:r>
              <a:rPr lang="en-US" sz="2000" dirty="0" err="1" smtClean="0">
                <a:latin typeface="+mj-lt"/>
              </a:rPr>
              <a:t>dua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ratus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juta</a:t>
            </a:r>
            <a:r>
              <a:rPr lang="en-US" sz="2000" dirty="0" smtClean="0">
                <a:latin typeface="+mj-lt"/>
              </a:rPr>
              <a:t> rupiah).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CONTOH KASUS PLAGIARISME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905000"/>
            <a:ext cx="8229600" cy="4543425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3 </a:t>
            </a:r>
            <a:r>
              <a:rPr lang="en-US" sz="2000" dirty="0" err="1" smtClean="0">
                <a:latin typeface="+mj-lt"/>
              </a:rPr>
              <a:t>Dosen</a:t>
            </a:r>
            <a:r>
              <a:rPr lang="en-US" sz="2000" dirty="0" smtClean="0">
                <a:latin typeface="+mj-lt"/>
              </a:rPr>
              <a:t> UPI </a:t>
            </a:r>
            <a:r>
              <a:rPr lang="en-US" sz="2000" dirty="0" err="1" smtClean="0">
                <a:latin typeface="+mj-lt"/>
              </a:rPr>
              <a:t>melakukan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plagiarisme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untuk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medapatkan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gelar</a:t>
            </a:r>
            <a:r>
              <a:rPr lang="en-US" sz="2000" dirty="0" smtClean="0">
                <a:latin typeface="+mj-lt"/>
              </a:rPr>
              <a:t> Guru </a:t>
            </a:r>
            <a:r>
              <a:rPr lang="en-US" sz="2000" dirty="0" err="1" smtClean="0">
                <a:latin typeface="+mj-lt"/>
              </a:rPr>
              <a:t>Besar</a:t>
            </a:r>
            <a:endParaRPr lang="en-US" sz="2000" dirty="0" smtClean="0">
              <a:latin typeface="+mj-lt"/>
            </a:endParaRPr>
          </a:p>
          <a:p>
            <a:r>
              <a:rPr lang="en-US" sz="2000" dirty="0" err="1" smtClean="0">
                <a:latin typeface="+mj-lt"/>
              </a:rPr>
              <a:t>Dosen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Universitas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Parahyangan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menjiplak</a:t>
            </a:r>
            <a:r>
              <a:rPr lang="en-US" sz="2000" dirty="0" smtClean="0">
                <a:latin typeface="+mj-lt"/>
              </a:rPr>
              <a:t> Journal International </a:t>
            </a:r>
            <a:r>
              <a:rPr lang="en-US" sz="2000" dirty="0" err="1" smtClean="0">
                <a:latin typeface="+mj-lt"/>
              </a:rPr>
              <a:t>untuk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dimuat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surat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kabar</a:t>
            </a:r>
            <a:r>
              <a:rPr lang="en-US" sz="2000" dirty="0" smtClean="0">
                <a:latin typeface="+mj-lt"/>
              </a:rPr>
              <a:t> The Jakarta Post</a:t>
            </a:r>
          </a:p>
          <a:p>
            <a:r>
              <a:rPr lang="en-US" sz="2000" dirty="0" err="1" smtClean="0">
                <a:latin typeface="+mj-lt"/>
              </a:rPr>
              <a:t>Dosen</a:t>
            </a:r>
            <a:r>
              <a:rPr lang="en-US" sz="2000" dirty="0" smtClean="0">
                <a:latin typeface="+mj-lt"/>
              </a:rPr>
              <a:t> ITB </a:t>
            </a:r>
            <a:r>
              <a:rPr lang="en-US" sz="2000" dirty="0" err="1" smtClean="0">
                <a:latin typeface="+mj-lt"/>
              </a:rPr>
              <a:t>melakukan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plagiat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guna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meraih</a:t>
            </a:r>
            <a:r>
              <a:rPr lang="en-US" sz="2000" dirty="0" smtClean="0">
                <a:latin typeface="+mj-lt"/>
              </a:rPr>
              <a:t> title </a:t>
            </a:r>
            <a:r>
              <a:rPr lang="en-US" sz="2000" dirty="0" err="1" smtClean="0">
                <a:latin typeface="+mj-lt"/>
              </a:rPr>
              <a:t>doktor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pada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disertasinya</a:t>
            </a: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UGM </a:t>
            </a:r>
            <a:r>
              <a:rPr lang="en-US" sz="2000" dirty="0" err="1" smtClean="0">
                <a:latin typeface="+mj-lt"/>
              </a:rPr>
              <a:t>mencabut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gelar</a:t>
            </a:r>
            <a:r>
              <a:rPr lang="en-US" sz="2000" dirty="0" smtClean="0">
                <a:latin typeface="+mj-lt"/>
              </a:rPr>
              <a:t> doctoral </a:t>
            </a:r>
            <a:r>
              <a:rPr lang="en-US" sz="2000" dirty="0" err="1" smtClean="0">
                <a:latin typeface="+mj-lt"/>
              </a:rPr>
              <a:t>seorang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plagiator</a:t>
            </a:r>
            <a:r>
              <a:rPr lang="en-US" sz="2000" dirty="0" smtClean="0">
                <a:latin typeface="+mj-lt"/>
              </a:rPr>
              <a:t>.</a:t>
            </a:r>
          </a:p>
          <a:p>
            <a:r>
              <a:rPr lang="en-US" sz="2000" dirty="0" err="1" smtClean="0">
                <a:latin typeface="+mj-lt"/>
              </a:rPr>
              <a:t>Anggito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Abimanyu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mundur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dari</a:t>
            </a:r>
            <a:r>
              <a:rPr lang="en-US" sz="2000" dirty="0" smtClean="0">
                <a:latin typeface="+mj-lt"/>
              </a:rPr>
              <a:t> UGM </a:t>
            </a:r>
            <a:r>
              <a:rPr lang="en-US" sz="2000" dirty="0" err="1" smtClean="0">
                <a:latin typeface="+mj-lt"/>
              </a:rPr>
              <a:t>karena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dituding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melakukan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beberapa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penjiplakan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terhadap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beberapa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karya</a:t>
            </a:r>
            <a:r>
              <a:rPr lang="en-US" sz="2000" dirty="0" smtClean="0">
                <a:latin typeface="+mj-lt"/>
              </a:rPr>
              <a:t>.</a:t>
            </a:r>
          </a:p>
          <a:p>
            <a:endParaRPr lang="en-US" sz="2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4572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1447800"/>
            <a:ext cx="7696200" cy="4724400"/>
          </a:xfrm>
        </p:spPr>
        <p:txBody>
          <a:bodyPr>
            <a:normAutofit/>
          </a:bodyPr>
          <a:lstStyle/>
          <a:p>
            <a:r>
              <a:rPr lang="en-US" sz="2000" dirty="0" err="1"/>
              <a:t>Perpustakaan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dimana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mencari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yang </a:t>
            </a:r>
            <a:r>
              <a:rPr lang="en-US" sz="2000" dirty="0" err="1"/>
              <a:t>spesifik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akses</a:t>
            </a:r>
            <a:r>
              <a:rPr lang="en-US" sz="2000" dirty="0"/>
              <a:t> yang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lokasi</a:t>
            </a:r>
            <a:endParaRPr lang="en-US" sz="2000" dirty="0"/>
          </a:p>
          <a:p>
            <a:r>
              <a:rPr lang="en-US" dirty="0" err="1"/>
              <a:t>P</a:t>
            </a:r>
            <a:r>
              <a:rPr lang="en-US" dirty="0" err="1" smtClean="0"/>
              <a:t>lagiarisme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sepenggal</a:t>
            </a:r>
            <a:r>
              <a:rPr lang="en-US" sz="2000" dirty="0" smtClean="0"/>
              <a:t> </a:t>
            </a:r>
            <a:r>
              <a:rPr lang="en-US" sz="2000" dirty="0" err="1"/>
              <a:t>tulisan</a:t>
            </a:r>
            <a:r>
              <a:rPr lang="en-US" sz="2000" dirty="0"/>
              <a:t> yang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disalin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orang lain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disampaikan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pekerjaan</a:t>
            </a:r>
            <a:r>
              <a:rPr lang="en-US" sz="2000" dirty="0"/>
              <a:t> </a:t>
            </a:r>
            <a:r>
              <a:rPr lang="en-US" sz="2000" dirty="0" err="1" smtClean="0"/>
              <a:t>sendiri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sengaja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endParaRPr lang="en-US" sz="2000" dirty="0" smtClean="0"/>
          </a:p>
          <a:p>
            <a:r>
              <a:rPr lang="en-US" sz="2000" dirty="0" err="1" smtClean="0"/>
              <a:t>Binus</a:t>
            </a:r>
            <a:r>
              <a:rPr lang="en-US" sz="2000" dirty="0" smtClean="0"/>
              <a:t> University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menerapkan</a:t>
            </a:r>
            <a:r>
              <a:rPr lang="en-US" sz="2000" dirty="0"/>
              <a:t> Full library </a:t>
            </a:r>
            <a:r>
              <a:rPr lang="en-US" sz="2000" dirty="0" smtClean="0"/>
              <a:t>automation “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Perpustakaan</a:t>
            </a:r>
            <a:r>
              <a:rPr lang="en-US" sz="2000" dirty="0"/>
              <a:t> (</a:t>
            </a:r>
            <a:r>
              <a:rPr lang="en-US" sz="2000" dirty="0" err="1"/>
              <a:t>SIPus</a:t>
            </a:r>
            <a:r>
              <a:rPr lang="en-US" sz="2000" dirty="0"/>
              <a:t>)”. </a:t>
            </a:r>
            <a:r>
              <a:rPr lang="en-US" sz="2000" dirty="0" err="1"/>
              <a:t>Perpustakaan</a:t>
            </a:r>
            <a:r>
              <a:rPr lang="en-US" sz="2000" dirty="0"/>
              <a:t>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sepenuhnya</a:t>
            </a:r>
            <a:r>
              <a:rPr lang="en-US" sz="2000" dirty="0"/>
              <a:t> </a:t>
            </a:r>
            <a:r>
              <a:rPr lang="en-US" sz="2000" dirty="0" err="1"/>
              <a:t>menerapkan</a:t>
            </a:r>
            <a:r>
              <a:rPr lang="en-US" sz="2000" dirty="0"/>
              <a:t> </a:t>
            </a:r>
            <a:r>
              <a:rPr lang="en-US" sz="2000" dirty="0" err="1"/>
              <a:t>layanan</a:t>
            </a:r>
            <a:r>
              <a:rPr lang="en-US" sz="2000" dirty="0"/>
              <a:t> </a:t>
            </a:r>
            <a:r>
              <a:rPr lang="en-US" sz="2000" dirty="0" err="1"/>
              <a:t>akses</a:t>
            </a:r>
            <a:r>
              <a:rPr lang="en-US" sz="2000" dirty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terbuka</a:t>
            </a:r>
            <a:r>
              <a:rPr lang="en-US" sz="2000" dirty="0"/>
              <a:t>,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/>
              <a:t>pengguna</a:t>
            </a:r>
            <a:r>
              <a:rPr lang="en-US" sz="2000" dirty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yang </a:t>
            </a:r>
            <a:r>
              <a:rPr lang="en-US" sz="2000" dirty="0" err="1"/>
              <a:t>independen</a:t>
            </a:r>
            <a:r>
              <a:rPr lang="en-US" sz="2000" dirty="0"/>
              <a:t> </a:t>
            </a:r>
            <a:r>
              <a:rPr lang="en-US" sz="2000" dirty="0" err="1" smtClean="0"/>
              <a:t>mengakses</a:t>
            </a:r>
            <a:r>
              <a:rPr lang="en-US" sz="2000" dirty="0" smtClean="0"/>
              <a:t> </a:t>
            </a:r>
            <a:r>
              <a:rPr lang="en-US" sz="2000" dirty="0" err="1"/>
              <a:t>koleksi</a:t>
            </a:r>
            <a:r>
              <a:rPr lang="en-US" sz="2000" dirty="0"/>
              <a:t> </a:t>
            </a:r>
            <a:r>
              <a:rPr lang="en-US" sz="2000" dirty="0" err="1"/>
              <a:t>perpustakaan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092215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4572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Kesimpulan</a:t>
            </a:r>
            <a:r>
              <a:rPr lang="id-ID" dirty="0" smtClean="0"/>
              <a:t>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1447800"/>
            <a:ext cx="7696200" cy="4724400"/>
          </a:xfrm>
        </p:spPr>
        <p:txBody>
          <a:bodyPr>
            <a:normAutofit fontScale="92500" lnSpcReduction="20000"/>
          </a:bodyPr>
          <a:lstStyle/>
          <a:p>
            <a:r>
              <a:rPr lang="id-ID" sz="2000" dirty="0" smtClean="0"/>
              <a:t>Menurut proporsinya, ada 3 tingkatan plagiarisme :</a:t>
            </a:r>
          </a:p>
          <a:p>
            <a:pPr lvl="1">
              <a:buNone/>
            </a:pPr>
            <a:r>
              <a:rPr lang="en-US" dirty="0"/>
              <a:t>-</a:t>
            </a:r>
            <a:r>
              <a:rPr lang="en-US" dirty="0" err="1"/>
              <a:t>Plagiat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 : &lt;30%</a:t>
            </a:r>
          </a:p>
          <a:p>
            <a:pPr lvl="1">
              <a:buNone/>
            </a:pPr>
            <a:r>
              <a:rPr lang="en-US" dirty="0"/>
              <a:t>-</a:t>
            </a:r>
            <a:r>
              <a:rPr lang="en-US" dirty="0" err="1"/>
              <a:t>Plagiat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: 30-70%</a:t>
            </a:r>
          </a:p>
          <a:p>
            <a:pPr lvl="1">
              <a:buNone/>
            </a:pPr>
            <a:r>
              <a:rPr lang="en-US" dirty="0"/>
              <a:t>-</a:t>
            </a:r>
            <a:r>
              <a:rPr lang="en-US" dirty="0" err="1"/>
              <a:t>Plagiat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: &gt;</a:t>
            </a:r>
            <a:r>
              <a:rPr lang="en-US" dirty="0" smtClean="0"/>
              <a:t>70%</a:t>
            </a:r>
            <a:endParaRPr lang="id-ID" dirty="0"/>
          </a:p>
          <a:p>
            <a:pPr lvl="1">
              <a:buNone/>
            </a:pPr>
            <a:endParaRPr lang="en-US" dirty="0" smtClean="0"/>
          </a:p>
          <a:p>
            <a:r>
              <a:rPr lang="id-ID" dirty="0" smtClean="0"/>
              <a:t>Menurut polanya, ada 2 jenis plagiarisme</a:t>
            </a:r>
            <a:r>
              <a:rPr lang="en-US" dirty="0" smtClean="0"/>
              <a:t> :</a:t>
            </a:r>
            <a:endParaRPr lang="id-ID" dirty="0" smtClean="0"/>
          </a:p>
          <a:p>
            <a:pPr lvl="1">
              <a:buFontTx/>
              <a:buChar char="-"/>
            </a:pPr>
            <a:r>
              <a:rPr lang="id-ID" dirty="0" smtClean="0"/>
              <a:t>Per kata</a:t>
            </a:r>
          </a:p>
          <a:p>
            <a:pPr lvl="1">
              <a:buFontTx/>
              <a:buChar char="-"/>
            </a:pPr>
            <a:r>
              <a:rPr lang="id-ID" dirty="0" smtClean="0"/>
              <a:t>Mozaik</a:t>
            </a:r>
          </a:p>
          <a:p>
            <a:endParaRPr lang="id-ID" sz="1800" dirty="0"/>
          </a:p>
          <a:p>
            <a:r>
              <a:rPr lang="id-ID" sz="1800" dirty="0" smtClean="0"/>
              <a:t>Menurut IEEE, ada 5 tingakatan plagiarisme :</a:t>
            </a:r>
            <a:endParaRPr lang="id-ID" sz="1600" dirty="0" smtClean="0"/>
          </a:p>
          <a:p>
            <a:pPr lvl="1"/>
            <a:r>
              <a:rPr lang="id-ID" sz="1600" dirty="0" smtClean="0"/>
              <a:t>Tingkat 1 (tanpa pengakuan)  : plagiarisme &gt; 50%</a:t>
            </a:r>
          </a:p>
          <a:p>
            <a:pPr lvl="1"/>
            <a:r>
              <a:rPr lang="id-ID" sz="1600" dirty="0" smtClean="0"/>
              <a:t>Tingkat 2 (tanpa pengakuan)  : plagiarisme 20%-50%</a:t>
            </a:r>
          </a:p>
          <a:p>
            <a:pPr lvl="1"/>
            <a:r>
              <a:rPr lang="id-ID" sz="1600" dirty="0"/>
              <a:t>Tingkat </a:t>
            </a:r>
            <a:r>
              <a:rPr lang="id-ID" sz="1600" dirty="0" smtClean="0"/>
              <a:t>3 </a:t>
            </a:r>
            <a:r>
              <a:rPr lang="id-ID" sz="1600" dirty="0"/>
              <a:t>(tanpa pengakuan) </a:t>
            </a:r>
            <a:r>
              <a:rPr lang="id-ID" sz="1600" dirty="0" smtClean="0"/>
              <a:t> : </a:t>
            </a:r>
            <a:r>
              <a:rPr lang="id-ID" sz="1600" dirty="0"/>
              <a:t>plagiarisme </a:t>
            </a:r>
            <a:r>
              <a:rPr lang="id-ID" sz="1600" dirty="0" smtClean="0"/>
              <a:t>&lt; 20%</a:t>
            </a:r>
            <a:endParaRPr lang="id-ID" sz="1600" dirty="0"/>
          </a:p>
          <a:p>
            <a:pPr lvl="1"/>
            <a:r>
              <a:rPr lang="id-ID" sz="1600" dirty="0"/>
              <a:t>Tingkat 4</a:t>
            </a:r>
            <a:r>
              <a:rPr lang="id-ID" sz="1600" dirty="0" smtClean="0"/>
              <a:t> </a:t>
            </a:r>
            <a:r>
              <a:rPr lang="id-ID" sz="1600" dirty="0"/>
              <a:t>(tanpa pengakuan</a:t>
            </a:r>
            <a:r>
              <a:rPr lang="id-ID" sz="1600" dirty="0" smtClean="0"/>
              <a:t>)  : salah penulisan frase pada paragraf/halaman</a:t>
            </a:r>
          </a:p>
          <a:p>
            <a:pPr lvl="1"/>
            <a:r>
              <a:rPr lang="id-ID" sz="1600" dirty="0" smtClean="0"/>
              <a:t>Tingkat 5 (dengan pengakuan): tidak menyertakan quote/indent yang jelas</a:t>
            </a:r>
            <a:endParaRPr lang="id-ID" sz="1600" dirty="0"/>
          </a:p>
          <a:p>
            <a:pPr lvl="1"/>
            <a:endParaRPr lang="id-ID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343118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153400" cy="4648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http://www.lib.sk.ca/About-Libraries-What-Library-Anyway</a:t>
            </a:r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www.uvic.ca/library/research/tips/journal/index.php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library.binus.ac.id/About%20Us/History.aspx?modId=1&amp;catId=3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http://www.ifla.org/publications/ifla-unesco-manifesto-for-digital-libraries</a:t>
            </a:r>
            <a:endParaRPr lang="en-US" dirty="0" smtClean="0"/>
          </a:p>
          <a:p>
            <a:r>
              <a:rPr lang="en-US" dirty="0" err="1" smtClean="0"/>
              <a:t>Herqutanto</a:t>
            </a:r>
            <a:r>
              <a:rPr lang="en-US" dirty="0" smtClean="0"/>
              <a:t>. (2013). </a:t>
            </a:r>
            <a:r>
              <a:rPr lang="en-US" i="1" dirty="0" err="1" smtClean="0"/>
              <a:t>Plagiarisme,Runtuhnya</a:t>
            </a:r>
            <a:r>
              <a:rPr lang="en-US" i="1" dirty="0" smtClean="0"/>
              <a:t> </a:t>
            </a:r>
            <a:r>
              <a:rPr lang="en-US" i="1" dirty="0" err="1" smtClean="0"/>
              <a:t>Tembok</a:t>
            </a:r>
            <a:r>
              <a:rPr lang="en-US" i="1" dirty="0" smtClean="0"/>
              <a:t> </a:t>
            </a:r>
            <a:r>
              <a:rPr lang="en-US" i="1" dirty="0" err="1" smtClean="0"/>
              <a:t>Kejujuran</a:t>
            </a:r>
            <a:r>
              <a:rPr lang="en-US" i="1" dirty="0" smtClean="0"/>
              <a:t> </a:t>
            </a:r>
            <a:r>
              <a:rPr lang="en-US" i="1" dirty="0" err="1" smtClean="0"/>
              <a:t>Akademik</a:t>
            </a:r>
            <a:r>
              <a:rPr lang="en-US" dirty="0" smtClean="0"/>
              <a:t> , 1-2.</a:t>
            </a:r>
          </a:p>
          <a:p>
            <a:r>
              <a:rPr lang="en-US" dirty="0" smtClean="0"/>
              <a:t>http://www.merdeka.com/peristiwa/5-kasus-plagiarisme-yang-mengguncang-dunia-akademi/diduga-plagiat-anggito-abimanyu-mundur-dari-ugm.html</a:t>
            </a:r>
          </a:p>
          <a:p>
            <a:r>
              <a:rPr lang="en-US" dirty="0" smtClean="0"/>
              <a:t>www.binus.ac.id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3981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458200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4000" dirty="0" smtClean="0"/>
              <a:t>Locations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1524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Anggrek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Kijang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JWC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Alam Sutera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FX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Senayan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228600" marR="0" lvl="0" indent="-228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228600" marR="0" lvl="0" indent="-228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Interlibrary loan </a:t>
            </a:r>
          </a:p>
          <a:p>
            <a:pPr marL="228600" marR="0" lvl="0" indent="-228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Borrow / Return in any location</a:t>
            </a:r>
          </a:p>
        </p:txBody>
      </p:sp>
      <p:pic>
        <p:nvPicPr>
          <p:cNvPr id="8" name="Picture 9" descr="http://upload.wikimedia.org/wikipedia/commons/thumb/8/85/Anggrek_Campus_-_Bina_Nusantara_University.JPG/220px-Anggrek_Campus_-_Bina_Nusantara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19200"/>
            <a:ext cx="2133600" cy="195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l_fi" descr="http://3.bp.blogspot.com/_8xHnFdVDleQ/SyBtlE0AJBI/AAAAAAAAAAk/_bdtDFxPM_Q/s320/campus_jwc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3276600"/>
            <a:ext cx="2258384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l_fi" descr="http://t3.gstatic.com/images?q=tbn:ANd9GcRZi5yp5stXXiVmY0Wiz4FDXlrt5BiGO0Z8swRE4e-hR2rWQOCkUg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447800"/>
            <a:ext cx="2438400" cy="1818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 descr="E:\Yogiswara\Documentation\Opening of Library Alam Sutera\Opening Alam Sutera Library\ALsu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505200"/>
            <a:ext cx="2402704" cy="1600200"/>
          </a:xfrm>
          <a:prstGeom prst="rect">
            <a:avLst/>
          </a:prstGeom>
          <a:noFill/>
        </p:spPr>
      </p:pic>
      <p:pic>
        <p:nvPicPr>
          <p:cNvPr id="12" name="Picture 10" descr="E:\Yogiswara\Bank Images\Mall-FX-Sudirm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5105400"/>
            <a:ext cx="2163097" cy="13411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671" t="19712" r="32558" b="43034"/>
          <a:stretch>
            <a:fillRect/>
          </a:stretch>
        </p:blipFill>
        <p:spPr bwMode="auto">
          <a:xfrm>
            <a:off x="457200" y="1600200"/>
            <a:ext cx="8458200" cy="402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Book Borrowing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Overdue Fines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25000" r="39678" b="32292"/>
          <a:stretch>
            <a:fillRect/>
          </a:stretch>
        </p:blipFill>
        <p:spPr bwMode="auto">
          <a:xfrm>
            <a:off x="838200" y="1676400"/>
            <a:ext cx="7696200" cy="4207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08A7-7708-4BB3-BDE8-5B87C68FFFC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76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Website</a:t>
            </a:r>
            <a:r>
              <a:rPr lang="en-US" sz="4000" dirty="0" smtClean="0">
                <a:latin typeface="Tw Cen MT" pitchFamily="34" charset="0"/>
              </a:rPr>
              <a:t/>
            </a:r>
            <a:br>
              <a:rPr lang="en-US" sz="4000" dirty="0" smtClean="0">
                <a:latin typeface="Tw Cen MT" pitchFamily="34" charset="0"/>
              </a:rPr>
            </a:br>
            <a:endParaRPr lang="en-US" sz="4000" dirty="0" smtClean="0">
              <a:latin typeface="Tw Cen MT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590800"/>
            <a:ext cx="8229600" cy="4267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z="2000" dirty="0" smtClean="0">
                <a:latin typeface="Tw Cen MT" pitchFamily="34" charset="0"/>
              </a:rPr>
              <a:t/>
            </a:r>
            <a:br>
              <a:rPr lang="en-US" sz="2000" dirty="0" smtClean="0">
                <a:latin typeface="Tw Cen MT" pitchFamily="34" charset="0"/>
              </a:rPr>
            </a:br>
            <a:endParaRPr lang="en-US" sz="2400" dirty="0" smtClean="0">
              <a:latin typeface="Tw Cen MT" pitchFamily="34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Tw Cen MT" pitchFamily="34" charset="0"/>
              </a:rPr>
              <a:t>	</a:t>
            </a:r>
          </a:p>
          <a:p>
            <a:pPr eaLnBrk="1" hangingPunct="1">
              <a:buFontTx/>
              <a:buNone/>
            </a:pPr>
            <a:endParaRPr lang="en-US" sz="2400" dirty="0" smtClean="0">
              <a:latin typeface="Tw Cen MT" pitchFamily="34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latin typeface="Tw Cen MT" pitchFamily="34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latin typeface="Tw Cen MT" pitchFamily="34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latin typeface="Tw Cen MT" pitchFamily="34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latin typeface="Tw Cen MT" pitchFamily="34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latin typeface="Tw Cen MT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latin typeface="Tw Cen MT" pitchFamily="34" charset="0"/>
                <a:cs typeface="Arial" charset="0"/>
              </a:rPr>
              <a:t>http://library.binus.ac.id</a:t>
            </a:r>
            <a:r>
              <a:rPr lang="en-US" sz="3600" b="1" dirty="0" smtClean="0">
                <a:latin typeface="Tw Cen MT" pitchFamily="34" charset="0"/>
                <a:cs typeface="Arial" charset="0"/>
              </a:rPr>
              <a:t/>
            </a:r>
            <a:br>
              <a:rPr lang="en-US" sz="3600" b="1" dirty="0" smtClean="0">
                <a:latin typeface="Tw Cen MT" pitchFamily="34" charset="0"/>
                <a:cs typeface="Arial" charset="0"/>
              </a:rPr>
            </a:br>
            <a:endParaRPr lang="en-US" sz="2400" dirty="0" smtClean="0">
              <a:latin typeface="Tw Cen M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8333"/>
          <a:stretch>
            <a:fillRect/>
          </a:stretch>
        </p:blipFill>
        <p:spPr bwMode="auto">
          <a:xfrm>
            <a:off x="1295400" y="1212273"/>
            <a:ext cx="7010400" cy="4819650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096000" y="2057400"/>
            <a:ext cx="1600200" cy="83820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76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4000" b="1" dirty="0" smtClean="0">
                <a:latin typeface="Tw Cen MT" pitchFamily="34" charset="0"/>
              </a:rPr>
              <a:t>Obligation / Personal Chart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t="6734" b="4034"/>
          <a:stretch>
            <a:fillRect/>
          </a:stretch>
        </p:blipFill>
        <p:spPr bwMode="auto">
          <a:xfrm>
            <a:off x="1066800" y="1524000"/>
            <a:ext cx="683164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4648200" y="5181601"/>
            <a:ext cx="762000" cy="4571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6096000" y="2895600"/>
            <a:ext cx="914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Renewal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t="6734"/>
          <a:stretch>
            <a:fillRect/>
          </a:stretch>
        </p:blipFill>
        <p:spPr bwMode="auto">
          <a:xfrm>
            <a:off x="1143000" y="1493598"/>
            <a:ext cx="6731698" cy="470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09800" y="4038600"/>
            <a:ext cx="4572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645</TotalTime>
  <Words>928</Words>
  <Application>Microsoft Office PowerPoint</Application>
  <PresentationFormat>On-screen Show (4:3)</PresentationFormat>
  <Paragraphs>186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Slipstream</vt:lpstr>
      <vt:lpstr>LIBRARY AND KNOWLEDGE CENTER http://library.binus.ac.id </vt:lpstr>
      <vt:lpstr>Apa itu Library?</vt:lpstr>
      <vt:lpstr>Binus University Library</vt:lpstr>
      <vt:lpstr>Locations </vt:lpstr>
      <vt:lpstr>Book Borrowing</vt:lpstr>
      <vt:lpstr>Overdue Fines</vt:lpstr>
      <vt:lpstr>Website </vt:lpstr>
      <vt:lpstr>Obligation / Personal Chart</vt:lpstr>
      <vt:lpstr>Renewal</vt:lpstr>
      <vt:lpstr>Basic Search</vt:lpstr>
      <vt:lpstr>Online Public Access Catalog</vt:lpstr>
      <vt:lpstr>Search Results</vt:lpstr>
      <vt:lpstr>Services Facilities My Cart Research Education</vt:lpstr>
      <vt:lpstr>E-Thesis</vt:lpstr>
      <vt:lpstr>Search Result</vt:lpstr>
      <vt:lpstr>Full Text Access </vt:lpstr>
      <vt:lpstr>Discussion Room</vt:lpstr>
      <vt:lpstr>Discussion Room</vt:lpstr>
      <vt:lpstr>Discussion Room</vt:lpstr>
      <vt:lpstr>OReS (Online Reference Services)</vt:lpstr>
      <vt:lpstr>Electronic Journals</vt:lpstr>
      <vt:lpstr>In Campus Access</vt:lpstr>
      <vt:lpstr>Off Campus Access</vt:lpstr>
      <vt:lpstr>Usernames and Passwords</vt:lpstr>
      <vt:lpstr>Apa itu Jurnal?</vt:lpstr>
      <vt:lpstr>Full Text</vt:lpstr>
      <vt:lpstr>Choosing Article Citation</vt:lpstr>
      <vt:lpstr>My Research Tab</vt:lpstr>
      <vt:lpstr>PLAGIARISME</vt:lpstr>
      <vt:lpstr>JENIS PLAGIARISME</vt:lpstr>
      <vt:lpstr>PENYEBAB PLAGIARISME</vt:lpstr>
      <vt:lpstr>TINGKAT PLAGIARISME</vt:lpstr>
      <vt:lpstr>SANKSI HUKUM</vt:lpstr>
      <vt:lpstr>CONTOH KASUS PLAGIARISME</vt:lpstr>
      <vt:lpstr>Kesimpulan</vt:lpstr>
      <vt:lpstr>Kesimpulan(Cont.)</vt:lpstr>
      <vt:lpstr>Referensi</vt:lpstr>
    </vt:vector>
  </TitlesOfParts>
  <Company>ubinus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Linda</cp:lastModifiedBy>
  <cp:revision>136</cp:revision>
  <dcterms:created xsi:type="dcterms:W3CDTF">2009-07-15T08:07:45Z</dcterms:created>
  <dcterms:modified xsi:type="dcterms:W3CDTF">2014-03-17T15:31:38Z</dcterms:modified>
</cp:coreProperties>
</file>